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3"/>
    <p:sldMasterId id="2147483690" r:id="rId4"/>
    <p:sldMasterId id="214748369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6858000" cx="12192000"/>
  <p:notesSz cx="6858000" cy="9144000"/>
  <p:embeddedFontLst>
    <p:embeddedFont>
      <p:font typeface="Montserrat SemiBold"/>
      <p:regular r:id="rId40"/>
      <p:bold r:id="rId41"/>
      <p:italic r:id="rId42"/>
      <p:boldItalic r:id="rId43"/>
    </p:embeddedFont>
    <p:embeddedFont>
      <p:font typeface="Oswald Medium"/>
      <p:regular r:id="rId44"/>
      <p:bold r:id="rId45"/>
    </p:embeddedFont>
    <p:embeddedFont>
      <p:font typeface="Roboto"/>
      <p:regular r:id="rId46"/>
      <p:bold r:id="rId47"/>
      <p:italic r:id="rId48"/>
      <p:boldItalic r:id="rId49"/>
    </p:embeddedFont>
    <p:embeddedFont>
      <p:font typeface="Garamond"/>
      <p:regular r:id="rId50"/>
      <p:bold r:id="rId51"/>
      <p:italic r:id="rId52"/>
      <p:boldItalic r:id="rId53"/>
    </p:embeddedFont>
    <p:embeddedFont>
      <p:font typeface="Montserrat Black"/>
      <p:bold r:id="rId54"/>
      <p:boldItalic r:id="rId55"/>
    </p:embeddedFont>
    <p:embeddedFont>
      <p:font typeface="Montserrat"/>
      <p:regular r:id="rId56"/>
      <p:bold r:id="rId57"/>
      <p:italic r:id="rId58"/>
      <p:boldItalic r:id="rId59"/>
    </p:embeddedFont>
    <p:embeddedFont>
      <p:font typeface="Montserrat Medium"/>
      <p:regular r:id="rId60"/>
      <p:bold r:id="rId61"/>
      <p:italic r:id="rId62"/>
      <p:boldItalic r:id="rId63"/>
    </p:embeddedFont>
    <p:embeddedFont>
      <p:font typeface="Oswald Light"/>
      <p:regular r:id="rId64"/>
      <p:bold r:id="rId65"/>
    </p:embeddedFont>
    <p:embeddedFont>
      <p:font typeface="Montserrat ExtraLight"/>
      <p:regular r:id="rId66"/>
      <p:bold r:id="rId67"/>
      <p:italic r:id="rId68"/>
      <p:boldItalic r:id="rId69"/>
    </p:embeddedFont>
    <p:embeddedFont>
      <p:font typeface="Montserrat ExtraBold"/>
      <p:bold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SemiBold-regular.fntdata"/><Relationship Id="rId42" Type="http://schemas.openxmlformats.org/officeDocument/2006/relationships/font" Target="fonts/MontserratSemiBold-italic.fntdata"/><Relationship Id="rId41" Type="http://schemas.openxmlformats.org/officeDocument/2006/relationships/font" Target="fonts/MontserratSemiBold-bold.fntdata"/><Relationship Id="rId44" Type="http://schemas.openxmlformats.org/officeDocument/2006/relationships/font" Target="fonts/OswaldMedium-regular.fntdata"/><Relationship Id="rId43" Type="http://schemas.openxmlformats.org/officeDocument/2006/relationships/font" Target="fonts/MontserratSemiBold-boldItalic.fntdata"/><Relationship Id="rId46" Type="http://schemas.openxmlformats.org/officeDocument/2006/relationships/font" Target="fonts/Roboto-regular.fntdata"/><Relationship Id="rId45" Type="http://schemas.openxmlformats.org/officeDocument/2006/relationships/font" Target="fonts/OswaldMedium-bold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MontserratExtraBold-boldItalic.fntdata"/><Relationship Id="rId70" Type="http://schemas.openxmlformats.org/officeDocument/2006/relationships/font" Target="fonts/MontserratExtraBold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MontserratMedium-italic.fntdata"/><Relationship Id="rId61" Type="http://schemas.openxmlformats.org/officeDocument/2006/relationships/font" Target="fonts/MontserratMedium-bold.fntdata"/><Relationship Id="rId20" Type="http://schemas.openxmlformats.org/officeDocument/2006/relationships/slide" Target="slides/slide14.xml"/><Relationship Id="rId64" Type="http://schemas.openxmlformats.org/officeDocument/2006/relationships/font" Target="fonts/OswaldLight-regular.fntdata"/><Relationship Id="rId63" Type="http://schemas.openxmlformats.org/officeDocument/2006/relationships/font" Target="fonts/MontserratMedium-boldItalic.fntdata"/><Relationship Id="rId22" Type="http://schemas.openxmlformats.org/officeDocument/2006/relationships/slide" Target="slides/slide16.xml"/><Relationship Id="rId66" Type="http://schemas.openxmlformats.org/officeDocument/2006/relationships/font" Target="fonts/MontserratExtraLight-regular.fntdata"/><Relationship Id="rId21" Type="http://schemas.openxmlformats.org/officeDocument/2006/relationships/slide" Target="slides/slide15.xml"/><Relationship Id="rId65" Type="http://schemas.openxmlformats.org/officeDocument/2006/relationships/font" Target="fonts/OswaldLight-bold.fntdata"/><Relationship Id="rId24" Type="http://schemas.openxmlformats.org/officeDocument/2006/relationships/slide" Target="slides/slide18.xml"/><Relationship Id="rId68" Type="http://schemas.openxmlformats.org/officeDocument/2006/relationships/font" Target="fonts/MontserratExtraLight-italic.fntdata"/><Relationship Id="rId23" Type="http://schemas.openxmlformats.org/officeDocument/2006/relationships/slide" Target="slides/slide17.xml"/><Relationship Id="rId67" Type="http://schemas.openxmlformats.org/officeDocument/2006/relationships/font" Target="fonts/MontserratExtraLight-bold.fntdata"/><Relationship Id="rId60" Type="http://schemas.openxmlformats.org/officeDocument/2006/relationships/font" Target="fonts/MontserratMedium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MontserratExtraLight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Garamond-bold.fntdata"/><Relationship Id="rId50" Type="http://schemas.openxmlformats.org/officeDocument/2006/relationships/font" Target="fonts/Garamond-regular.fntdata"/><Relationship Id="rId53" Type="http://schemas.openxmlformats.org/officeDocument/2006/relationships/font" Target="fonts/Garamond-boldItalic.fntdata"/><Relationship Id="rId52" Type="http://schemas.openxmlformats.org/officeDocument/2006/relationships/font" Target="fonts/Garamond-italic.fntdata"/><Relationship Id="rId11" Type="http://schemas.openxmlformats.org/officeDocument/2006/relationships/slide" Target="slides/slide5.xml"/><Relationship Id="rId55" Type="http://schemas.openxmlformats.org/officeDocument/2006/relationships/font" Target="fonts/MontserratBlack-boldItalic.fntdata"/><Relationship Id="rId10" Type="http://schemas.openxmlformats.org/officeDocument/2006/relationships/slide" Target="slides/slide4.xml"/><Relationship Id="rId54" Type="http://schemas.openxmlformats.org/officeDocument/2006/relationships/font" Target="fonts/MontserratBlack-bold.fntdata"/><Relationship Id="rId13" Type="http://schemas.openxmlformats.org/officeDocument/2006/relationships/slide" Target="slides/slide7.xml"/><Relationship Id="rId57" Type="http://schemas.openxmlformats.org/officeDocument/2006/relationships/font" Target="fonts/Montserrat-bold.fntdata"/><Relationship Id="rId12" Type="http://schemas.openxmlformats.org/officeDocument/2006/relationships/slide" Target="slides/slide6.xml"/><Relationship Id="rId56" Type="http://schemas.openxmlformats.org/officeDocument/2006/relationships/font" Target="fonts/Montserrat-regular.fntdata"/><Relationship Id="rId15" Type="http://schemas.openxmlformats.org/officeDocument/2006/relationships/slide" Target="slides/slide9.xml"/><Relationship Id="rId59" Type="http://schemas.openxmlformats.org/officeDocument/2006/relationships/font" Target="fonts/Montserrat-boldItalic.fntdata"/><Relationship Id="rId14" Type="http://schemas.openxmlformats.org/officeDocument/2006/relationships/slide" Target="slides/slide8.xml"/><Relationship Id="rId58" Type="http://schemas.openxmlformats.org/officeDocument/2006/relationships/font" Target="fonts/Montserrat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0e9ddb81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50e9ddb81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5b48d747f1_1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25b48d747f1_1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5bf15ff243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25bf15ff243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5bf15ff243_1_17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25bf15ff243_1_17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5b48d747f1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25b48d747f1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5bf15ff243_1_17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25bf15ff243_1_17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5bf15ff243_1_17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25bf15ff243_1_17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469b29ecf2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2469b29ecf2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5c11c6ea8b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g25c11c6ea8b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5c11c6ea8b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g25c11c6ea8b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5bc197f084_3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25bc197f084_3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468da98535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2468da98535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5bc197f084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MANU</a:t>
            </a:r>
            <a:endParaRPr/>
          </a:p>
        </p:txBody>
      </p:sp>
      <p:sp>
        <p:nvSpPr>
          <p:cNvPr id="782" name="Google Shape;782;g25bc197f084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5b48d747f1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g25b48d747f1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5c11c6ea8b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g25c11c6ea8b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468da98535_0_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g2468da98535_0_3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5b48d747f1_1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g25b48d747f1_1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25c11c6ea8b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g25c11c6ea8b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5c11c6ea8b_0_1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g25c11c6ea8b_0_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5c11c6ea8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g25c11c6ea8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2468da98535_0_3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MANU</a:t>
            </a:r>
            <a:endParaRPr/>
          </a:p>
        </p:txBody>
      </p:sp>
      <p:sp>
        <p:nvSpPr>
          <p:cNvPr id="999" name="Google Shape;999;g2468da98535_0_3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5b48d747f1_0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MANU</a:t>
            </a:r>
            <a:endParaRPr/>
          </a:p>
        </p:txBody>
      </p:sp>
      <p:sp>
        <p:nvSpPr>
          <p:cNvPr id="1051" name="Google Shape;1051;g25b48d747f1_0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5b48d747f1_1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5b48d747f1_1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5b48d747f1_1_1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25bf15ff243_0_3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MANU</a:t>
            </a:r>
            <a:endParaRPr/>
          </a:p>
        </p:txBody>
      </p:sp>
      <p:sp>
        <p:nvSpPr>
          <p:cNvPr id="1083" name="Google Shape;1083;g25bf15ff243_0_3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5c2c33d0de_2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MANU</a:t>
            </a:r>
            <a:endParaRPr/>
          </a:p>
        </p:txBody>
      </p:sp>
      <p:sp>
        <p:nvSpPr>
          <p:cNvPr id="1125" name="Google Shape;1125;g25c2c33d0de_2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25bf15ff243_0_5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MANU</a:t>
            </a:r>
            <a:endParaRPr/>
          </a:p>
        </p:txBody>
      </p:sp>
      <p:sp>
        <p:nvSpPr>
          <p:cNvPr id="1188" name="Google Shape;1188;g25bf15ff243_0_5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2468da98535_0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g2468da98535_0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5bf15ff243_1_5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5bf15ff243_1_5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5bf15ff243_1_5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bf15ff243_1_6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5bf15ff243_1_6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25bf15ff243_1_6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68da98535_0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468da98535_0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5bf15ff243_1_6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25bf15ff243_1_6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5bf15ff243_1_6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25bf15ff243_1_6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5b48d747f1_1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5b48d747f1_1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845127" y="3657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845127" y="18288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⚫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⚫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61752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8" name="Google Shape;78;p18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85" name="Google Shape;85;p20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6" name="Google Shape;86;p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2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93" name="Google Shape;93;p22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4" name="Google Shape;94;p22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98" name="Google Shape;98;p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1" name="Google Shape;101;p24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845127" y="3657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9pPr>
          </a:lstStyle>
          <a:p/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845127" y="18288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⚫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⚫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2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1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1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6"/>
          <p:cNvSpPr txBox="1"/>
          <p:nvPr>
            <p:ph idx="12" type="sldNum"/>
          </p:nvPr>
        </p:nvSpPr>
        <p:spPr>
          <a:xfrm>
            <a:off x="861752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7" name="Google Shape;117;p28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18" name="Google Shape;118;p2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type="title"/>
          </p:nvPr>
        </p:nvSpPr>
        <p:spPr>
          <a:xfrm>
            <a:off x="845127" y="36576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9pPr>
          </a:lstStyle>
          <a:p/>
        </p:txBody>
      </p:sp>
      <p:sp>
        <p:nvSpPr>
          <p:cNvPr id="121" name="Google Shape;121;p29"/>
          <p:cNvSpPr txBox="1"/>
          <p:nvPr>
            <p:ph idx="1" type="body"/>
          </p:nvPr>
        </p:nvSpPr>
        <p:spPr>
          <a:xfrm>
            <a:off x="845127" y="18288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⚫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⚫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Noto Sans Symbols"/>
              <a:buChar char="⚫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9"/>
          <p:cNvSpPr txBox="1"/>
          <p:nvPr>
            <p:ph idx="12" type="sldNum"/>
          </p:nvPr>
        </p:nvSpPr>
        <p:spPr>
          <a:xfrm>
            <a:off x="8617527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27" name="Google Shape;127;p3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28" name="Google Shape;128;p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1" name="Google Shape;131;p3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4" name="Google Shape;134;p32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35" name="Google Shape;135;p32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36" name="Google Shape;136;p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9" name="Google Shape;139;p3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4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42" name="Google Shape;142;p34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3" name="Google Shape;143;p3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5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46" name="Google Shape;146;p3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6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50" name="Google Shape;150;p36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1" name="Google Shape;151;p36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52" name="Google Shape;152;p3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7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55" name="Google Shape;155;p3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8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58" name="Google Shape;158;p38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59" name="Google Shape;159;p3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scura">
  <p:cSld name="CUSTOM_1_2">
    <p:bg>
      <p:bgPr>
        <a:solidFill>
          <a:srgbClr val="000000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0"/>
          <p:cNvSpPr txBox="1"/>
          <p:nvPr>
            <p:ph idx="12" type="sldNum"/>
          </p:nvPr>
        </p:nvSpPr>
        <p:spPr>
          <a:xfrm>
            <a:off x="11093410" y="63192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64" name="Google Shape;164;p40"/>
          <p:cNvPicPr preferRelativeResize="0"/>
          <p:nvPr/>
        </p:nvPicPr>
        <p:blipFill rotWithShape="1">
          <a:blip r:embed="rId2">
            <a:alphaModFix/>
          </a:blip>
          <a:srcRect b="583" l="0" r="0" t="592"/>
          <a:stretch/>
        </p:blipFill>
        <p:spPr>
          <a:xfrm>
            <a:off x="227267" y="160300"/>
            <a:ext cx="2227169" cy="733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>
            <p:ph idx="12" type="sldNum"/>
          </p:nvPr>
        </p:nvSpPr>
        <p:spPr>
          <a:xfrm>
            <a:off x="11093410" y="63192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67" name="Google Shape;167;p41"/>
          <p:cNvSpPr/>
          <p:nvPr/>
        </p:nvSpPr>
        <p:spPr>
          <a:xfrm>
            <a:off x="406400" y="1176033"/>
            <a:ext cx="11380800" cy="4800"/>
          </a:xfrm>
          <a:prstGeom prst="rect">
            <a:avLst/>
          </a:prstGeom>
          <a:solidFill>
            <a:srgbClr val="74C0C2"/>
          </a:solidFill>
          <a:ln cap="flat" cmpd="sng" w="9525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41"/>
          <p:cNvSpPr txBox="1"/>
          <p:nvPr>
            <p:ph type="title"/>
          </p:nvPr>
        </p:nvSpPr>
        <p:spPr>
          <a:xfrm>
            <a:off x="299200" y="626133"/>
            <a:ext cx="114771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169" name="Google Shape;169;p41"/>
          <p:cNvSpPr txBox="1"/>
          <p:nvPr/>
        </p:nvSpPr>
        <p:spPr>
          <a:xfrm>
            <a:off x="10429867" y="118133"/>
            <a:ext cx="17715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Proyecto EdPro</a:t>
            </a:r>
            <a:endParaRPr sz="12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2"/>
          <p:cNvSpPr txBox="1"/>
          <p:nvPr>
            <p:ph idx="12" type="sldNum"/>
          </p:nvPr>
        </p:nvSpPr>
        <p:spPr>
          <a:xfrm>
            <a:off x="11093410" y="63192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Básica Azul">
  <p:cSld name="SECTION_HEADER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3"/>
          <p:cNvSpPr/>
          <p:nvPr/>
        </p:nvSpPr>
        <p:spPr>
          <a:xfrm>
            <a:off x="0" y="6560833"/>
            <a:ext cx="11093100" cy="41700"/>
          </a:xfrm>
          <a:prstGeom prst="rect">
            <a:avLst/>
          </a:prstGeom>
          <a:solidFill>
            <a:srgbClr val="74C0C2"/>
          </a:solidFill>
          <a:ln cap="flat" cmpd="sng" w="9525">
            <a:solidFill>
              <a:srgbClr val="74C0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43"/>
          <p:cNvSpPr txBox="1"/>
          <p:nvPr>
            <p:ph type="title"/>
          </p:nvPr>
        </p:nvSpPr>
        <p:spPr>
          <a:xfrm>
            <a:off x="402367" y="781600"/>
            <a:ext cx="11441700" cy="1256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Font typeface="Montserrat Black"/>
              <a:buNone/>
              <a:defRPr b="0" sz="4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Font typeface="Montserrat Black"/>
              <a:buNone/>
              <a:defRPr b="0" sz="4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Font typeface="Montserrat Black"/>
              <a:buNone/>
              <a:defRPr b="0" sz="4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Font typeface="Montserrat Black"/>
              <a:buNone/>
              <a:defRPr b="0" sz="4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Font typeface="Montserrat Black"/>
              <a:buNone/>
              <a:defRPr b="0" sz="4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Font typeface="Montserrat Black"/>
              <a:buNone/>
              <a:defRPr b="0" sz="4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Font typeface="Montserrat Black"/>
              <a:buNone/>
              <a:defRPr b="0" sz="4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Font typeface="Montserrat Black"/>
              <a:buNone/>
              <a:defRPr b="0" sz="4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75" name="Google Shape;175;p43"/>
          <p:cNvSpPr txBox="1"/>
          <p:nvPr>
            <p:ph idx="12" type="sldNum"/>
          </p:nvPr>
        </p:nvSpPr>
        <p:spPr>
          <a:xfrm>
            <a:off x="11093410" y="63192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>
                <a:solidFill>
                  <a:srgbClr val="333333"/>
                </a:solidFill>
              </a:defRPr>
            </a:lvl1pPr>
            <a:lvl2pPr lvl="1" rtl="0">
              <a:buNone/>
              <a:defRPr>
                <a:solidFill>
                  <a:srgbClr val="333333"/>
                </a:solidFill>
              </a:defRPr>
            </a:lvl2pPr>
            <a:lvl3pPr lvl="2" rtl="0">
              <a:buNone/>
              <a:defRPr>
                <a:solidFill>
                  <a:srgbClr val="333333"/>
                </a:solidFill>
              </a:defRPr>
            </a:lvl3pPr>
            <a:lvl4pPr lvl="3" rtl="0">
              <a:buNone/>
              <a:defRPr>
                <a:solidFill>
                  <a:srgbClr val="333333"/>
                </a:solidFill>
              </a:defRPr>
            </a:lvl4pPr>
            <a:lvl5pPr lvl="4" rtl="0">
              <a:buNone/>
              <a:defRPr>
                <a:solidFill>
                  <a:srgbClr val="333333"/>
                </a:solidFill>
              </a:defRPr>
            </a:lvl5pPr>
            <a:lvl6pPr lvl="5" rtl="0">
              <a:buNone/>
              <a:defRPr>
                <a:solidFill>
                  <a:srgbClr val="333333"/>
                </a:solidFill>
              </a:defRPr>
            </a:lvl6pPr>
            <a:lvl7pPr lvl="6" rtl="0">
              <a:buNone/>
              <a:defRPr>
                <a:solidFill>
                  <a:srgbClr val="333333"/>
                </a:solidFill>
              </a:defRPr>
            </a:lvl7pPr>
            <a:lvl8pPr lvl="7" rtl="0">
              <a:buNone/>
              <a:defRPr>
                <a:solidFill>
                  <a:srgbClr val="333333"/>
                </a:solidFill>
              </a:defRPr>
            </a:lvl8pPr>
            <a:lvl9pPr lvl="8" rtl="0">
              <a:buNone/>
              <a:defRPr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76" name="Google Shape;176;p43"/>
          <p:cNvSpPr txBox="1"/>
          <p:nvPr>
            <p:ph idx="1" type="body"/>
          </p:nvPr>
        </p:nvSpPr>
        <p:spPr>
          <a:xfrm>
            <a:off x="621633" y="2144267"/>
            <a:ext cx="11097300" cy="213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nterior">
  <p:cSld name="3_Interior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98711"/>
            <a:ext cx="12191999" cy="48282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4"/>
          <p:cNvSpPr/>
          <p:nvPr/>
        </p:nvSpPr>
        <p:spPr>
          <a:xfrm>
            <a:off x="-34" y="598710"/>
            <a:ext cx="12184500" cy="482700"/>
          </a:xfrm>
          <a:prstGeom prst="rect">
            <a:avLst/>
          </a:prstGeom>
          <a:solidFill>
            <a:schemeClr val="accent1">
              <a:alpha val="576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44"/>
          <p:cNvSpPr txBox="1"/>
          <p:nvPr>
            <p:ph type="ctrTitle"/>
          </p:nvPr>
        </p:nvSpPr>
        <p:spPr>
          <a:xfrm>
            <a:off x="327381" y="710858"/>
            <a:ext cx="110892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7"/>
              <a:buFont typeface="Montserrat Medium"/>
              <a:buNone/>
              <a:defRPr b="0" i="0" sz="1867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1" name="Google Shape;181;p44"/>
          <p:cNvSpPr txBox="1"/>
          <p:nvPr>
            <p:ph idx="1" type="subTitle"/>
          </p:nvPr>
        </p:nvSpPr>
        <p:spPr>
          <a:xfrm>
            <a:off x="327381" y="234519"/>
            <a:ext cx="63573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67"/>
              <a:buNone/>
              <a:defRPr b="0" i="0" sz="1067">
                <a:solidFill>
                  <a:srgbClr val="A7B3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2" name="Google Shape;182;p44"/>
          <p:cNvSpPr txBox="1"/>
          <p:nvPr/>
        </p:nvSpPr>
        <p:spPr>
          <a:xfrm>
            <a:off x="11573541" y="6292603"/>
            <a:ext cx="41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067" u="none" cap="none" strike="noStrik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‹#›</a:t>
            </a:fld>
            <a:endParaRPr b="0" i="0" sz="1067" u="none" cap="none" strike="noStrike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83" name="Google Shape;183;p44"/>
          <p:cNvCxnSpPr/>
          <p:nvPr/>
        </p:nvCxnSpPr>
        <p:spPr>
          <a:xfrm>
            <a:off x="11471525" y="6392333"/>
            <a:ext cx="0" cy="165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Relationship Id="rId4" Type="http://schemas.openxmlformats.org/officeDocument/2006/relationships/image" Target="../media/image4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Relationship Id="rId4" Type="http://schemas.openxmlformats.org/officeDocument/2006/relationships/image" Target="../media/image4.png"/><Relationship Id="rId5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Relationship Id="rId4" Type="http://schemas.openxmlformats.org/officeDocument/2006/relationships/image" Target="../media/image4.png"/><Relationship Id="rId5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jpg"/><Relationship Id="rId4" Type="http://schemas.openxmlformats.org/officeDocument/2006/relationships/image" Target="../media/image4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g"/><Relationship Id="rId4" Type="http://schemas.openxmlformats.org/officeDocument/2006/relationships/image" Target="../media/image4.png"/><Relationship Id="rId5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jpg"/><Relationship Id="rId4" Type="http://schemas.openxmlformats.org/officeDocument/2006/relationships/image" Target="../media/image4.png"/><Relationship Id="rId5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jpg"/><Relationship Id="rId4" Type="http://schemas.openxmlformats.org/officeDocument/2006/relationships/image" Target="../media/image4.png"/><Relationship Id="rId5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jpg"/><Relationship Id="rId4" Type="http://schemas.openxmlformats.org/officeDocument/2006/relationships/image" Target="../media/image4.png"/><Relationship Id="rId5" Type="http://schemas.openxmlformats.org/officeDocument/2006/relationships/image" Target="../media/image36.png"/><Relationship Id="rId6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jp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jpg"/><Relationship Id="rId4" Type="http://schemas.openxmlformats.org/officeDocument/2006/relationships/image" Target="../media/image4.png"/><Relationship Id="rId5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jpg"/><Relationship Id="rId4" Type="http://schemas.openxmlformats.org/officeDocument/2006/relationships/image" Target="../media/image4.png"/><Relationship Id="rId5" Type="http://schemas.openxmlformats.org/officeDocument/2006/relationships/hyperlink" Target="http://drive.google.com/file/d/1Y68Ode_aV51H4pKyCi64BDO-Kc2ud7_L/view" TargetMode="External"/><Relationship Id="rId6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jpg"/><Relationship Id="rId4" Type="http://schemas.openxmlformats.org/officeDocument/2006/relationships/image" Target="../media/image32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Relationship Id="rId7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hyperlink" Target="https://immune.institute" TargetMode="External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0.png"/><Relationship Id="rId13" Type="http://schemas.openxmlformats.org/officeDocument/2006/relationships/image" Target="../media/image19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5" Type="http://schemas.openxmlformats.org/officeDocument/2006/relationships/image" Target="../media/image17.png"/><Relationship Id="rId14" Type="http://schemas.openxmlformats.org/officeDocument/2006/relationships/image" Target="../media/image16.png"/><Relationship Id="rId17" Type="http://schemas.openxmlformats.org/officeDocument/2006/relationships/image" Target="../media/image21.png"/><Relationship Id="rId16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18" Type="http://schemas.openxmlformats.org/officeDocument/2006/relationships/image" Target="../media/image20.pn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A17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45"/>
          <p:cNvPicPr preferRelativeResize="0"/>
          <p:nvPr/>
        </p:nvPicPr>
        <p:blipFill rotWithShape="1">
          <a:blip r:embed="rId3">
            <a:alphaModFix/>
          </a:blip>
          <a:srcRect b="645" l="704" r="0" t="0"/>
          <a:stretch/>
        </p:blipFill>
        <p:spPr>
          <a:xfrm rot="10800000">
            <a:off x="6351" y="1588"/>
            <a:ext cx="12179299" cy="68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5"/>
          <p:cNvSpPr/>
          <p:nvPr/>
        </p:nvSpPr>
        <p:spPr>
          <a:xfrm>
            <a:off x="5632425" y="2066325"/>
            <a:ext cx="5195400" cy="5866800"/>
          </a:xfrm>
          <a:prstGeom prst="roundRect">
            <a:avLst>
              <a:gd fmla="val 690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5"/>
          <p:cNvSpPr txBox="1"/>
          <p:nvPr/>
        </p:nvSpPr>
        <p:spPr>
          <a:xfrm>
            <a:off x="6182675" y="3496525"/>
            <a:ext cx="40767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3600">
                <a:solidFill>
                  <a:srgbClr val="00404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Predicción de la calidad del aire</a:t>
            </a:r>
            <a:endParaRPr sz="3200"/>
          </a:p>
        </p:txBody>
      </p:sp>
      <p:sp>
        <p:nvSpPr>
          <p:cNvPr id="191" name="Google Shape;191;p45"/>
          <p:cNvSpPr txBox="1"/>
          <p:nvPr/>
        </p:nvSpPr>
        <p:spPr>
          <a:xfrm>
            <a:off x="6231450" y="4562625"/>
            <a:ext cx="43227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200">
                <a:solidFill>
                  <a:srgbClr val="107E8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Capstone Project Data Analytics</a:t>
            </a:r>
            <a:endParaRPr sz="2200">
              <a:solidFill>
                <a:srgbClr val="107E8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rgbClr val="107E8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07E8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2" name="Google Shape;192;p45"/>
          <p:cNvSpPr txBox="1"/>
          <p:nvPr/>
        </p:nvSpPr>
        <p:spPr>
          <a:xfrm>
            <a:off x="6231450" y="5439200"/>
            <a:ext cx="325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rPr>
              <a:t>Manuel Frauca</a:t>
            </a:r>
            <a:endParaRPr sz="1500">
              <a:solidFill>
                <a:srgbClr val="88888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rPr>
              <a:t>Ricardo Teruel</a:t>
            </a:r>
            <a:endParaRPr sz="1500">
              <a:solidFill>
                <a:srgbClr val="88888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rPr>
              <a:t>Andrés Pico</a:t>
            </a:r>
            <a:endParaRPr sz="1500">
              <a:solidFill>
                <a:srgbClr val="88888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rPr>
              <a:t>Javier Rey</a:t>
            </a:r>
            <a:endParaRPr sz="1500">
              <a:solidFill>
                <a:srgbClr val="88888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" name="Google Shape;19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5750" y="2627675"/>
            <a:ext cx="1883628" cy="411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17;p26" id="194" name="Google Shape;194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44937"/>
            <a:ext cx="5195888" cy="5195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4"/>
          <p:cNvSpPr/>
          <p:nvPr/>
        </p:nvSpPr>
        <p:spPr>
          <a:xfrm>
            <a:off x="1129312" y="3333005"/>
            <a:ext cx="1266600" cy="1287300"/>
          </a:xfrm>
          <a:prstGeom prst="ellipse">
            <a:avLst/>
          </a:prstGeom>
          <a:noFill/>
          <a:ln cap="flat" cmpd="sng" w="28575">
            <a:solidFill>
              <a:srgbClr val="087E8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7F9F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54"/>
          <p:cNvSpPr/>
          <p:nvPr/>
        </p:nvSpPr>
        <p:spPr>
          <a:xfrm>
            <a:off x="2709471" y="3312572"/>
            <a:ext cx="1266600" cy="1287300"/>
          </a:xfrm>
          <a:prstGeom prst="ellipse">
            <a:avLst/>
          </a:prstGeom>
          <a:noFill/>
          <a:ln cap="flat" cmpd="sng" w="28575">
            <a:solidFill>
              <a:srgbClr val="087E8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7F9F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54"/>
          <p:cNvSpPr/>
          <p:nvPr/>
        </p:nvSpPr>
        <p:spPr>
          <a:xfrm>
            <a:off x="4285730" y="3306374"/>
            <a:ext cx="1266600" cy="1287300"/>
          </a:xfrm>
          <a:prstGeom prst="ellipse">
            <a:avLst/>
          </a:prstGeom>
          <a:noFill/>
          <a:ln cap="flat" cmpd="sng" w="28575">
            <a:solidFill>
              <a:srgbClr val="087E8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7F9F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54"/>
          <p:cNvSpPr/>
          <p:nvPr/>
        </p:nvSpPr>
        <p:spPr>
          <a:xfrm>
            <a:off x="5861997" y="3333009"/>
            <a:ext cx="1266600" cy="1287300"/>
          </a:xfrm>
          <a:prstGeom prst="ellipse">
            <a:avLst/>
          </a:prstGeom>
          <a:noFill/>
          <a:ln cap="flat" cmpd="sng" w="28575">
            <a:solidFill>
              <a:srgbClr val="087E8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7F9F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54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44B"/>
              </a:solidFill>
            </a:endParaRPr>
          </a:p>
        </p:txBody>
      </p:sp>
      <p:sp>
        <p:nvSpPr>
          <p:cNvPr id="473" name="Google Shape;473;p54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474" name="Google Shape;474;p54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475" name="Google Shape;475;p54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476" name="Google Shape;476;p54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477" name="Google Shape;477;p54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478" name="Google Shape;478;p54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479" name="Google Shape;479;p54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480" name="Google Shape;480;p54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pic>
        <p:nvPicPr>
          <p:cNvPr id="481" name="Google Shape;481;p54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Google Shape;319;p34" id="482" name="Google Shape;482;p54"/>
          <p:cNvSpPr txBox="1"/>
          <p:nvPr/>
        </p:nvSpPr>
        <p:spPr>
          <a:xfrm>
            <a:off x="2683050" y="982825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METODOLOGÍA </a:t>
            </a:r>
            <a:r>
              <a:rPr b="0" i="0" lang="es-ES" sz="2700" u="none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_</a:t>
            </a:r>
            <a:r>
              <a:rPr lang="es-ES" sz="2700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 Proceso </a:t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descr="Google Shape;320;p34" id="483" name="Google Shape;483;p54"/>
          <p:cNvCxnSpPr/>
          <p:nvPr/>
        </p:nvCxnSpPr>
        <p:spPr>
          <a:xfrm rot="10800000">
            <a:off x="769950" y="1175800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484" name="Google Shape;484;p54"/>
          <p:cNvSpPr/>
          <p:nvPr/>
        </p:nvSpPr>
        <p:spPr>
          <a:xfrm>
            <a:off x="1624050" y="1073338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485" name="Google Shape;485;p54"/>
          <p:cNvSpPr/>
          <p:nvPr/>
        </p:nvSpPr>
        <p:spPr>
          <a:xfrm>
            <a:off x="1930211" y="892011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486" name="Google Shape;486;p54"/>
          <p:cNvSpPr txBox="1"/>
          <p:nvPr/>
        </p:nvSpPr>
        <p:spPr>
          <a:xfrm>
            <a:off x="1930199" y="875663"/>
            <a:ext cx="56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 2</a:t>
            </a:r>
            <a:r>
              <a:rPr b="0" i="0" lang="es-ES" sz="2700" u="non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/>
          </a:p>
        </p:txBody>
      </p:sp>
      <p:pic>
        <p:nvPicPr>
          <p:cNvPr descr="Google Shape;124;p27" id="487" name="Google Shape;48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8" name="Google Shape;488;p54"/>
          <p:cNvGrpSpPr/>
          <p:nvPr/>
        </p:nvGrpSpPr>
        <p:grpSpPr>
          <a:xfrm>
            <a:off x="956230" y="3081464"/>
            <a:ext cx="9474088" cy="1682690"/>
            <a:chOff x="1058677" y="2945627"/>
            <a:chExt cx="9525526" cy="1673819"/>
          </a:xfrm>
        </p:grpSpPr>
        <p:sp>
          <p:nvSpPr>
            <p:cNvPr id="489" name="Google Shape;489;p54"/>
            <p:cNvSpPr/>
            <p:nvPr/>
          </p:nvSpPr>
          <p:spPr>
            <a:xfrm>
              <a:off x="4213608" y="2993146"/>
              <a:ext cx="1626300" cy="1626300"/>
            </a:xfrm>
            <a:prstGeom prst="blockArc">
              <a:avLst>
                <a:gd fmla="val 10800000" name="adj1"/>
                <a:gd fmla="val 21569649" name="adj2"/>
                <a:gd fmla="val 3014" name="adj3"/>
              </a:avLst>
            </a:prstGeom>
            <a:solidFill>
              <a:srgbClr val="107E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8262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54"/>
            <p:cNvSpPr/>
            <p:nvPr/>
          </p:nvSpPr>
          <p:spPr>
            <a:xfrm rot="10800000">
              <a:off x="5791098" y="2945627"/>
              <a:ext cx="1626300" cy="1626300"/>
            </a:xfrm>
            <a:prstGeom prst="blockArc">
              <a:avLst>
                <a:gd fmla="val 10800000" name="adj1"/>
                <a:gd fmla="val 21569649" name="adj2"/>
                <a:gd fmla="val 3014" name="adj3"/>
              </a:avLst>
            </a:prstGeom>
            <a:solidFill>
              <a:srgbClr val="107E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8262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54"/>
            <p:cNvSpPr/>
            <p:nvPr/>
          </p:nvSpPr>
          <p:spPr>
            <a:xfrm>
              <a:off x="1058677" y="2993146"/>
              <a:ext cx="1626300" cy="1626300"/>
            </a:xfrm>
            <a:prstGeom prst="blockArc">
              <a:avLst>
                <a:gd fmla="val 10800000" name="adj1"/>
                <a:gd fmla="val 21569649" name="adj2"/>
                <a:gd fmla="val 3014" name="adj3"/>
              </a:avLst>
            </a:prstGeom>
            <a:solidFill>
              <a:srgbClr val="107E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8262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54"/>
            <p:cNvSpPr/>
            <p:nvPr/>
          </p:nvSpPr>
          <p:spPr>
            <a:xfrm rot="10800000">
              <a:off x="2636167" y="2945627"/>
              <a:ext cx="1626300" cy="1626300"/>
            </a:xfrm>
            <a:prstGeom prst="blockArc">
              <a:avLst>
                <a:gd fmla="val 10800000" name="adj1"/>
                <a:gd fmla="val 21569649" name="adj2"/>
                <a:gd fmla="val 3014" name="adj3"/>
              </a:avLst>
            </a:prstGeom>
            <a:solidFill>
              <a:srgbClr val="107E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8262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54"/>
            <p:cNvSpPr/>
            <p:nvPr/>
          </p:nvSpPr>
          <p:spPr>
            <a:xfrm>
              <a:off x="7380413" y="2993146"/>
              <a:ext cx="1626300" cy="1626300"/>
            </a:xfrm>
            <a:prstGeom prst="blockArc">
              <a:avLst>
                <a:gd fmla="val 10800000" name="adj1"/>
                <a:gd fmla="val 21569649" name="adj2"/>
                <a:gd fmla="val 3014" name="adj3"/>
              </a:avLst>
            </a:prstGeom>
            <a:solidFill>
              <a:srgbClr val="107E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8262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54"/>
            <p:cNvSpPr/>
            <p:nvPr/>
          </p:nvSpPr>
          <p:spPr>
            <a:xfrm rot="10800000">
              <a:off x="8957903" y="2945627"/>
              <a:ext cx="1626300" cy="1626300"/>
            </a:xfrm>
            <a:prstGeom prst="blockArc">
              <a:avLst>
                <a:gd fmla="val 10800000" name="adj1"/>
                <a:gd fmla="val 21569649" name="adj2"/>
                <a:gd fmla="val 3014" name="adj3"/>
              </a:avLst>
            </a:prstGeom>
            <a:solidFill>
              <a:srgbClr val="107E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8262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5" name="Google Shape;495;p54"/>
          <p:cNvSpPr/>
          <p:nvPr/>
        </p:nvSpPr>
        <p:spPr>
          <a:xfrm>
            <a:off x="838926" y="3822613"/>
            <a:ext cx="221400" cy="200400"/>
          </a:xfrm>
          <a:prstGeom prst="ellipse">
            <a:avLst/>
          </a:prstGeom>
          <a:solidFill>
            <a:srgbClr val="00CF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7F9F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54"/>
          <p:cNvSpPr/>
          <p:nvPr/>
        </p:nvSpPr>
        <p:spPr>
          <a:xfrm>
            <a:off x="10379156" y="3033587"/>
            <a:ext cx="1686900" cy="1682700"/>
          </a:xfrm>
          <a:prstGeom prst="blockArc">
            <a:avLst>
              <a:gd fmla="val 10617447" name="adj1"/>
              <a:gd fmla="val 21569649" name="adj2"/>
              <a:gd fmla="val 3014" name="adj3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8262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54"/>
          <p:cNvSpPr/>
          <p:nvPr/>
        </p:nvSpPr>
        <p:spPr>
          <a:xfrm>
            <a:off x="7420904" y="3278996"/>
            <a:ext cx="1266600" cy="1287300"/>
          </a:xfrm>
          <a:prstGeom prst="ellipse">
            <a:avLst/>
          </a:prstGeom>
          <a:noFill/>
          <a:ln cap="flat" cmpd="sng" w="28575">
            <a:solidFill>
              <a:srgbClr val="087E8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7F9F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54"/>
          <p:cNvSpPr/>
          <p:nvPr/>
        </p:nvSpPr>
        <p:spPr>
          <a:xfrm>
            <a:off x="9009989" y="3333009"/>
            <a:ext cx="1266600" cy="1287300"/>
          </a:xfrm>
          <a:prstGeom prst="ellipse">
            <a:avLst/>
          </a:prstGeom>
          <a:noFill/>
          <a:ln cap="flat" cmpd="sng" w="28575">
            <a:solidFill>
              <a:srgbClr val="087E8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7F9F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54"/>
          <p:cNvSpPr/>
          <p:nvPr/>
        </p:nvSpPr>
        <p:spPr>
          <a:xfrm>
            <a:off x="10554152" y="3231150"/>
            <a:ext cx="1266600" cy="1287300"/>
          </a:xfrm>
          <a:prstGeom prst="ellipse">
            <a:avLst/>
          </a:prstGeom>
          <a:noFill/>
          <a:ln cap="flat" cmpd="sng" w="28575">
            <a:solidFill>
              <a:srgbClr val="087E8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7F9F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54"/>
          <p:cNvSpPr/>
          <p:nvPr/>
        </p:nvSpPr>
        <p:spPr>
          <a:xfrm>
            <a:off x="11944564" y="3801531"/>
            <a:ext cx="221400" cy="225000"/>
          </a:xfrm>
          <a:prstGeom prst="ellipse">
            <a:avLst/>
          </a:prstGeom>
          <a:solidFill>
            <a:srgbClr val="00CF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7F9F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54"/>
          <p:cNvSpPr/>
          <p:nvPr/>
        </p:nvSpPr>
        <p:spPr>
          <a:xfrm>
            <a:off x="9344631" y="3703688"/>
            <a:ext cx="581977" cy="551069"/>
          </a:xfrm>
          <a:custGeom>
            <a:rect b="b" l="l" r="r" t="t"/>
            <a:pathLst>
              <a:path extrusionOk="0" h="5800725" w="5819775">
                <a:moveTo>
                  <a:pt x="5448100" y="4329170"/>
                </a:moveTo>
                <a:cubicBezTo>
                  <a:pt x="5691902" y="3902878"/>
                  <a:pt x="5828596" y="3415989"/>
                  <a:pt x="5828596" y="2898800"/>
                </a:cubicBezTo>
                <a:cubicBezTo>
                  <a:pt x="5828596" y="2381612"/>
                  <a:pt x="5691902" y="1886969"/>
                  <a:pt x="5448100" y="1468431"/>
                </a:cubicBezTo>
                <a:cubicBezTo>
                  <a:pt x="5440347" y="1452934"/>
                  <a:pt x="5432603" y="1445886"/>
                  <a:pt x="5425555" y="1438132"/>
                </a:cubicBezTo>
                <a:cubicBezTo>
                  <a:pt x="4923158" y="578491"/>
                  <a:pt x="3987432" y="0"/>
                  <a:pt x="2914298" y="0"/>
                </a:cubicBezTo>
                <a:cubicBezTo>
                  <a:pt x="1848917" y="0"/>
                  <a:pt x="913181" y="578491"/>
                  <a:pt x="403041" y="1438123"/>
                </a:cubicBezTo>
                <a:cubicBezTo>
                  <a:pt x="395288" y="1445876"/>
                  <a:pt x="387544" y="1460668"/>
                  <a:pt x="380495" y="1468422"/>
                </a:cubicBezTo>
                <a:cubicBezTo>
                  <a:pt x="136693" y="1886960"/>
                  <a:pt x="0" y="2373849"/>
                  <a:pt x="0" y="2898791"/>
                </a:cubicBezTo>
                <a:lnTo>
                  <a:pt x="0" y="2898791"/>
                </a:lnTo>
                <a:lnTo>
                  <a:pt x="0" y="2898791"/>
                </a:lnTo>
                <a:lnTo>
                  <a:pt x="0" y="2898791"/>
                </a:lnTo>
                <a:cubicBezTo>
                  <a:pt x="0" y="4504611"/>
                  <a:pt x="1301429" y="5806040"/>
                  <a:pt x="2907249" y="5806040"/>
                </a:cubicBezTo>
                <a:cubicBezTo>
                  <a:pt x="3972630" y="5806040"/>
                  <a:pt x="4908366" y="5227549"/>
                  <a:pt x="5418506" y="4367918"/>
                </a:cubicBezTo>
                <a:cubicBezTo>
                  <a:pt x="5432603" y="4351716"/>
                  <a:pt x="5440347" y="4343962"/>
                  <a:pt x="5448100" y="4329170"/>
                </a:cubicBezTo>
                <a:close/>
                <a:moveTo>
                  <a:pt x="295942" y="3035484"/>
                </a:moveTo>
                <a:lnTo>
                  <a:pt x="1278179" y="3035484"/>
                </a:lnTo>
                <a:cubicBezTo>
                  <a:pt x="1293676" y="3415979"/>
                  <a:pt x="1369781" y="3788721"/>
                  <a:pt x="1490977" y="4138917"/>
                </a:cubicBezTo>
                <a:lnTo>
                  <a:pt x="600332" y="4138917"/>
                </a:lnTo>
                <a:cubicBezTo>
                  <a:pt x="425587" y="3803523"/>
                  <a:pt x="319192" y="3430781"/>
                  <a:pt x="295942" y="3035484"/>
                </a:cubicBezTo>
                <a:close/>
                <a:moveTo>
                  <a:pt x="600332" y="1657960"/>
                </a:moveTo>
                <a:lnTo>
                  <a:pt x="1490967" y="1657960"/>
                </a:lnTo>
                <a:cubicBezTo>
                  <a:pt x="1361313" y="2008156"/>
                  <a:pt x="1292971" y="2373144"/>
                  <a:pt x="1278169" y="2753640"/>
                </a:cubicBezTo>
                <a:lnTo>
                  <a:pt x="295942" y="2753640"/>
                </a:lnTo>
                <a:cubicBezTo>
                  <a:pt x="319192" y="2357647"/>
                  <a:pt x="425587" y="1984905"/>
                  <a:pt x="600332" y="1657960"/>
                </a:cubicBezTo>
                <a:close/>
                <a:moveTo>
                  <a:pt x="5539702" y="2753640"/>
                </a:moveTo>
                <a:lnTo>
                  <a:pt x="4572972" y="2753640"/>
                </a:lnTo>
                <a:cubicBezTo>
                  <a:pt x="4557475" y="2373144"/>
                  <a:pt x="4481370" y="2008156"/>
                  <a:pt x="4360174" y="1657960"/>
                </a:cubicBezTo>
                <a:lnTo>
                  <a:pt x="5235312" y="1657960"/>
                </a:lnTo>
                <a:cubicBezTo>
                  <a:pt x="5410057" y="1984905"/>
                  <a:pt x="5516452" y="2357647"/>
                  <a:pt x="5539702" y="2753640"/>
                </a:cubicBezTo>
                <a:close/>
                <a:moveTo>
                  <a:pt x="4291117" y="2753640"/>
                </a:moveTo>
                <a:lnTo>
                  <a:pt x="3058039" y="2753640"/>
                </a:lnTo>
                <a:lnTo>
                  <a:pt x="3058039" y="1657960"/>
                </a:lnTo>
                <a:lnTo>
                  <a:pt x="4055069" y="1657960"/>
                </a:lnTo>
                <a:cubicBezTo>
                  <a:pt x="4192476" y="2000402"/>
                  <a:pt x="4276325" y="2365401"/>
                  <a:pt x="4291117" y="2753640"/>
                </a:cubicBezTo>
                <a:close/>
                <a:moveTo>
                  <a:pt x="3058744" y="1376115"/>
                </a:moveTo>
                <a:lnTo>
                  <a:pt x="3058744" y="310734"/>
                </a:lnTo>
                <a:cubicBezTo>
                  <a:pt x="3423733" y="607381"/>
                  <a:pt x="3721084" y="965321"/>
                  <a:pt x="3926129" y="1368362"/>
                </a:cubicBezTo>
                <a:lnTo>
                  <a:pt x="3058744" y="1368362"/>
                </a:lnTo>
                <a:lnTo>
                  <a:pt x="3058744" y="1376115"/>
                </a:lnTo>
                <a:close/>
                <a:moveTo>
                  <a:pt x="2776900" y="326231"/>
                </a:moveTo>
                <a:lnTo>
                  <a:pt x="2776900" y="1369066"/>
                </a:lnTo>
                <a:lnTo>
                  <a:pt x="1924317" y="1369066"/>
                </a:lnTo>
                <a:cubicBezTo>
                  <a:pt x="2130057" y="973074"/>
                  <a:pt x="2419655" y="622878"/>
                  <a:pt x="2776900" y="326231"/>
                </a:cubicBezTo>
                <a:close/>
                <a:moveTo>
                  <a:pt x="2776900" y="1657960"/>
                </a:moveTo>
                <a:lnTo>
                  <a:pt x="2776900" y="2753640"/>
                </a:lnTo>
                <a:lnTo>
                  <a:pt x="1559319" y="2753640"/>
                </a:lnTo>
                <a:cubicBezTo>
                  <a:pt x="1574816" y="2373144"/>
                  <a:pt x="1657969" y="2000402"/>
                  <a:pt x="1795367" y="1657960"/>
                </a:cubicBezTo>
                <a:lnTo>
                  <a:pt x="2776900" y="1657960"/>
                </a:lnTo>
                <a:close/>
                <a:moveTo>
                  <a:pt x="1559319" y="3035484"/>
                </a:moveTo>
                <a:lnTo>
                  <a:pt x="2776900" y="3035484"/>
                </a:lnTo>
                <a:lnTo>
                  <a:pt x="2776900" y="4138917"/>
                </a:lnTo>
                <a:lnTo>
                  <a:pt x="1795367" y="4138917"/>
                </a:lnTo>
                <a:cubicBezTo>
                  <a:pt x="1658674" y="3788721"/>
                  <a:pt x="1574816" y="3415979"/>
                  <a:pt x="1559319" y="3035484"/>
                </a:cubicBezTo>
                <a:close/>
                <a:moveTo>
                  <a:pt x="2776900" y="4420057"/>
                </a:moveTo>
                <a:lnTo>
                  <a:pt x="2776900" y="5462893"/>
                </a:lnTo>
                <a:cubicBezTo>
                  <a:pt x="2418950" y="5173999"/>
                  <a:pt x="2130057" y="4816050"/>
                  <a:pt x="1924317" y="4420057"/>
                </a:cubicBezTo>
                <a:lnTo>
                  <a:pt x="2776900" y="4420057"/>
                </a:lnTo>
                <a:close/>
                <a:moveTo>
                  <a:pt x="3058744" y="5477695"/>
                </a:moveTo>
                <a:lnTo>
                  <a:pt x="3058744" y="4420057"/>
                </a:lnTo>
                <a:lnTo>
                  <a:pt x="3926129" y="4420057"/>
                </a:lnTo>
                <a:cubicBezTo>
                  <a:pt x="3713331" y="4823803"/>
                  <a:pt x="3423733" y="5181048"/>
                  <a:pt x="3058744" y="5477695"/>
                </a:cubicBezTo>
                <a:close/>
                <a:moveTo>
                  <a:pt x="3058744" y="4138917"/>
                </a:moveTo>
                <a:lnTo>
                  <a:pt x="3058744" y="3035484"/>
                </a:lnTo>
                <a:lnTo>
                  <a:pt x="4291822" y="3035484"/>
                </a:lnTo>
                <a:cubicBezTo>
                  <a:pt x="4276325" y="3423733"/>
                  <a:pt x="4193172" y="3796475"/>
                  <a:pt x="4055774" y="4138917"/>
                </a:cubicBezTo>
                <a:lnTo>
                  <a:pt x="3058744" y="4138917"/>
                </a:lnTo>
                <a:lnTo>
                  <a:pt x="3058744" y="4138917"/>
                </a:lnTo>
                <a:close/>
                <a:moveTo>
                  <a:pt x="4572972" y="3035484"/>
                </a:moveTo>
                <a:lnTo>
                  <a:pt x="5539712" y="3035484"/>
                </a:lnTo>
                <a:cubicBezTo>
                  <a:pt x="5517166" y="3431477"/>
                  <a:pt x="5410057" y="3811972"/>
                  <a:pt x="5227568" y="4138917"/>
                </a:cubicBezTo>
                <a:lnTo>
                  <a:pt x="4360183" y="4138917"/>
                </a:lnTo>
                <a:cubicBezTo>
                  <a:pt x="4481370" y="3788721"/>
                  <a:pt x="4557465" y="3415979"/>
                  <a:pt x="4572972" y="3035484"/>
                </a:cubicBezTo>
                <a:close/>
                <a:moveTo>
                  <a:pt x="5059861" y="1376115"/>
                </a:moveTo>
                <a:lnTo>
                  <a:pt x="4238273" y="1376115"/>
                </a:lnTo>
                <a:cubicBezTo>
                  <a:pt x="4063527" y="995620"/>
                  <a:pt x="3811981" y="637680"/>
                  <a:pt x="3507581" y="341033"/>
                </a:cubicBezTo>
                <a:cubicBezTo>
                  <a:pt x="4138927" y="486185"/>
                  <a:pt x="4687119" y="858926"/>
                  <a:pt x="5059861" y="1376115"/>
                </a:cubicBezTo>
                <a:close/>
                <a:moveTo>
                  <a:pt x="2350608" y="333985"/>
                </a:moveTo>
                <a:cubicBezTo>
                  <a:pt x="2038464" y="638375"/>
                  <a:pt x="1795367" y="988571"/>
                  <a:pt x="1612173" y="1376820"/>
                </a:cubicBezTo>
                <a:lnTo>
                  <a:pt x="775783" y="1376820"/>
                </a:lnTo>
                <a:cubicBezTo>
                  <a:pt x="1148525" y="851173"/>
                  <a:pt x="1703765" y="470678"/>
                  <a:pt x="2350608" y="333985"/>
                </a:cubicBezTo>
                <a:close/>
                <a:moveTo>
                  <a:pt x="775783" y="4420057"/>
                </a:moveTo>
                <a:lnTo>
                  <a:pt x="1605115" y="4420057"/>
                </a:lnTo>
                <a:cubicBezTo>
                  <a:pt x="1787614" y="4808306"/>
                  <a:pt x="2031406" y="5158493"/>
                  <a:pt x="2343550" y="5462893"/>
                </a:cubicBezTo>
                <a:cubicBezTo>
                  <a:pt x="1703765" y="5318446"/>
                  <a:pt x="1148525" y="4937960"/>
                  <a:pt x="775783" y="4420057"/>
                </a:cubicBezTo>
                <a:close/>
                <a:moveTo>
                  <a:pt x="3507581" y="5455149"/>
                </a:moveTo>
                <a:cubicBezTo>
                  <a:pt x="3811972" y="5150758"/>
                  <a:pt x="4062822" y="4800562"/>
                  <a:pt x="4238273" y="4420067"/>
                </a:cubicBezTo>
                <a:lnTo>
                  <a:pt x="5052813" y="4420067"/>
                </a:lnTo>
                <a:cubicBezTo>
                  <a:pt x="4687119" y="4930207"/>
                  <a:pt x="4138927" y="5310702"/>
                  <a:pt x="3507581" y="5455149"/>
                </a:cubicBezTo>
                <a:close/>
              </a:path>
            </a:pathLst>
          </a:custGeom>
          <a:solidFill>
            <a:srgbClr val="0040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2" name="Google Shape;502;p54"/>
          <p:cNvSpPr/>
          <p:nvPr/>
        </p:nvSpPr>
        <p:spPr>
          <a:xfrm>
            <a:off x="1471627" y="3693289"/>
            <a:ext cx="581358" cy="564945"/>
          </a:xfrm>
          <a:custGeom>
            <a:rect b="b" l="l" r="r" t="t"/>
            <a:pathLst>
              <a:path extrusionOk="0" h="5946785" w="5813577">
                <a:moveTo>
                  <a:pt x="5404382" y="4364084"/>
                </a:moveTo>
                <a:lnTo>
                  <a:pt x="3090987" y="4364084"/>
                </a:lnTo>
                <a:cubicBezTo>
                  <a:pt x="3108770" y="4355197"/>
                  <a:pt x="3116858" y="4346301"/>
                  <a:pt x="3125745" y="4338213"/>
                </a:cubicBezTo>
                <a:lnTo>
                  <a:pt x="4278403" y="3141910"/>
                </a:lnTo>
                <a:cubicBezTo>
                  <a:pt x="4365702" y="3054612"/>
                  <a:pt x="4365702" y="2967313"/>
                  <a:pt x="4347918" y="2914772"/>
                </a:cubicBezTo>
                <a:cubicBezTo>
                  <a:pt x="4339032" y="2880014"/>
                  <a:pt x="4295378" y="2801612"/>
                  <a:pt x="4182217" y="2783828"/>
                </a:cubicBezTo>
                <a:cubicBezTo>
                  <a:pt x="4173330" y="2783828"/>
                  <a:pt x="4164434" y="2783828"/>
                  <a:pt x="4156356" y="2783828"/>
                </a:cubicBezTo>
                <a:lnTo>
                  <a:pt x="3666521" y="2783828"/>
                </a:lnTo>
                <a:lnTo>
                  <a:pt x="3666521" y="156814"/>
                </a:lnTo>
                <a:cubicBezTo>
                  <a:pt x="3666512" y="69516"/>
                  <a:pt x="3596996" y="0"/>
                  <a:pt x="3509698" y="0"/>
                </a:cubicBezTo>
                <a:lnTo>
                  <a:pt x="2313395" y="0"/>
                </a:lnTo>
                <a:cubicBezTo>
                  <a:pt x="2226096" y="0"/>
                  <a:pt x="2156580" y="69516"/>
                  <a:pt x="2156580" y="156814"/>
                </a:cubicBezTo>
                <a:lnTo>
                  <a:pt x="2156580" y="2784646"/>
                </a:lnTo>
                <a:lnTo>
                  <a:pt x="1676442" y="2784646"/>
                </a:lnTo>
                <a:cubicBezTo>
                  <a:pt x="1667555" y="2784646"/>
                  <a:pt x="1667555" y="2784646"/>
                  <a:pt x="1658658" y="2784646"/>
                </a:cubicBezTo>
                <a:cubicBezTo>
                  <a:pt x="1527715" y="2802430"/>
                  <a:pt x="1484061" y="2880832"/>
                  <a:pt x="1475174" y="2915590"/>
                </a:cubicBezTo>
                <a:cubicBezTo>
                  <a:pt x="1457391" y="2959235"/>
                  <a:pt x="1449303" y="3046534"/>
                  <a:pt x="1536602" y="3142729"/>
                </a:cubicBezTo>
                <a:lnTo>
                  <a:pt x="2680364" y="4329336"/>
                </a:lnTo>
                <a:cubicBezTo>
                  <a:pt x="2689251" y="4338223"/>
                  <a:pt x="2706225" y="4355207"/>
                  <a:pt x="2715122" y="4364094"/>
                </a:cubicBezTo>
                <a:lnTo>
                  <a:pt x="410623" y="4364094"/>
                </a:lnTo>
                <a:cubicBezTo>
                  <a:pt x="183484" y="4364094"/>
                  <a:pt x="0" y="4547578"/>
                  <a:pt x="0" y="4774717"/>
                </a:cubicBezTo>
                <a:lnTo>
                  <a:pt x="0" y="5542613"/>
                </a:lnTo>
                <a:cubicBezTo>
                  <a:pt x="0" y="5769752"/>
                  <a:pt x="183484" y="5953236"/>
                  <a:pt x="410623" y="5953236"/>
                </a:cubicBezTo>
                <a:lnTo>
                  <a:pt x="5412469" y="5953236"/>
                </a:lnTo>
                <a:cubicBezTo>
                  <a:pt x="5639608" y="5953236"/>
                  <a:pt x="5823092" y="5769752"/>
                  <a:pt x="5823092" y="5542613"/>
                </a:cubicBezTo>
                <a:lnTo>
                  <a:pt x="5823092" y="4774717"/>
                </a:lnTo>
                <a:cubicBezTo>
                  <a:pt x="5823092" y="4556465"/>
                  <a:pt x="5630711" y="4364084"/>
                  <a:pt x="5404382" y="4364084"/>
                </a:cubicBezTo>
                <a:close/>
                <a:moveTo>
                  <a:pt x="1956112" y="3116049"/>
                </a:moveTo>
                <a:lnTo>
                  <a:pt x="2314194" y="3116049"/>
                </a:lnTo>
                <a:cubicBezTo>
                  <a:pt x="2401493" y="3116049"/>
                  <a:pt x="2471008" y="3046534"/>
                  <a:pt x="2471008" y="2959235"/>
                </a:cubicBezTo>
                <a:lnTo>
                  <a:pt x="2471008" y="322516"/>
                </a:lnTo>
                <a:lnTo>
                  <a:pt x="3335100" y="322516"/>
                </a:lnTo>
                <a:lnTo>
                  <a:pt x="3335100" y="2950348"/>
                </a:lnTo>
                <a:cubicBezTo>
                  <a:pt x="3335100" y="3037646"/>
                  <a:pt x="3404616" y="3107162"/>
                  <a:pt x="3491914" y="3107162"/>
                </a:cubicBezTo>
                <a:lnTo>
                  <a:pt x="3849996" y="3107162"/>
                </a:lnTo>
                <a:lnTo>
                  <a:pt x="2907502" y="4094110"/>
                </a:lnTo>
                <a:lnTo>
                  <a:pt x="1956112" y="3116049"/>
                </a:lnTo>
                <a:close/>
                <a:moveTo>
                  <a:pt x="5499768" y="5551500"/>
                </a:moveTo>
                <a:cubicBezTo>
                  <a:pt x="5499768" y="5604042"/>
                  <a:pt x="5456123" y="5638799"/>
                  <a:pt x="5412469" y="5638799"/>
                </a:cubicBezTo>
                <a:lnTo>
                  <a:pt x="410623" y="5638799"/>
                </a:lnTo>
                <a:cubicBezTo>
                  <a:pt x="358082" y="5638799"/>
                  <a:pt x="323324" y="5595154"/>
                  <a:pt x="323324" y="5551500"/>
                </a:cubicBezTo>
                <a:lnTo>
                  <a:pt x="323324" y="4783604"/>
                </a:lnTo>
                <a:cubicBezTo>
                  <a:pt x="323324" y="4731063"/>
                  <a:pt x="366969" y="4696305"/>
                  <a:pt x="410623" y="4696305"/>
                </a:cubicBezTo>
                <a:lnTo>
                  <a:pt x="5412469" y="4696305"/>
                </a:lnTo>
                <a:cubicBezTo>
                  <a:pt x="5465010" y="4696305"/>
                  <a:pt x="5499768" y="4739950"/>
                  <a:pt x="5499768" y="4783604"/>
                </a:cubicBezTo>
                <a:lnTo>
                  <a:pt x="5499768" y="5551500"/>
                </a:lnTo>
                <a:close/>
              </a:path>
            </a:pathLst>
          </a:custGeom>
          <a:solidFill>
            <a:srgbClr val="0040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3" name="Google Shape;503;p54"/>
          <p:cNvSpPr/>
          <p:nvPr/>
        </p:nvSpPr>
        <p:spPr>
          <a:xfrm>
            <a:off x="3063365" y="3682545"/>
            <a:ext cx="581978" cy="545640"/>
          </a:xfrm>
          <a:custGeom>
            <a:rect b="b" l="l" r="r" t="t"/>
            <a:pathLst>
              <a:path extrusionOk="0" h="5743575" w="5819775">
                <a:moveTo>
                  <a:pt x="3668335" y="5745259"/>
                </a:moveTo>
                <a:cubicBezTo>
                  <a:pt x="3660743" y="5745259"/>
                  <a:pt x="3646246" y="5745259"/>
                  <a:pt x="3638655" y="5745259"/>
                </a:cubicBezTo>
                <a:cubicBezTo>
                  <a:pt x="3481988" y="5715579"/>
                  <a:pt x="3340494" y="5611366"/>
                  <a:pt x="3265951" y="5469186"/>
                </a:cubicBezTo>
                <a:cubicBezTo>
                  <a:pt x="3258360" y="5461595"/>
                  <a:pt x="3258360" y="5454004"/>
                  <a:pt x="3250768" y="5447098"/>
                </a:cubicBezTo>
                <a:cubicBezTo>
                  <a:pt x="3243177" y="5431915"/>
                  <a:pt x="3183817" y="5320101"/>
                  <a:pt x="3011967" y="5313205"/>
                </a:cubicBezTo>
                <a:lnTo>
                  <a:pt x="3005061" y="5313205"/>
                </a:lnTo>
                <a:cubicBezTo>
                  <a:pt x="2945702" y="5313205"/>
                  <a:pt x="2893247" y="5313205"/>
                  <a:pt x="2833897" y="5313205"/>
                </a:cubicBezTo>
                <a:lnTo>
                  <a:pt x="2825611" y="5313205"/>
                </a:lnTo>
                <a:cubicBezTo>
                  <a:pt x="2646855" y="5313205"/>
                  <a:pt x="2586809" y="5440202"/>
                  <a:pt x="2586809" y="5447098"/>
                </a:cubicBezTo>
                <a:cubicBezTo>
                  <a:pt x="2579218" y="5454689"/>
                  <a:pt x="2579218" y="5462280"/>
                  <a:pt x="2571626" y="5469186"/>
                </a:cubicBezTo>
                <a:cubicBezTo>
                  <a:pt x="2497084" y="5610671"/>
                  <a:pt x="2355599" y="5714893"/>
                  <a:pt x="2198923" y="5745259"/>
                </a:cubicBezTo>
                <a:cubicBezTo>
                  <a:pt x="2176834" y="5752850"/>
                  <a:pt x="2154060" y="5752850"/>
                  <a:pt x="2131971" y="5745259"/>
                </a:cubicBezTo>
                <a:cubicBezTo>
                  <a:pt x="1990487" y="5707988"/>
                  <a:pt x="1841402" y="5655533"/>
                  <a:pt x="1706813" y="5588592"/>
                </a:cubicBezTo>
                <a:cubicBezTo>
                  <a:pt x="1684725" y="5581000"/>
                  <a:pt x="1669542" y="5566503"/>
                  <a:pt x="1654359" y="5551320"/>
                </a:cubicBezTo>
                <a:cubicBezTo>
                  <a:pt x="1557738" y="5424323"/>
                  <a:pt x="1512875" y="5253159"/>
                  <a:pt x="1550146" y="5096492"/>
                </a:cubicBezTo>
                <a:cubicBezTo>
                  <a:pt x="1550146" y="5088900"/>
                  <a:pt x="1550146" y="5081309"/>
                  <a:pt x="1557738" y="5066812"/>
                </a:cubicBezTo>
                <a:cubicBezTo>
                  <a:pt x="1557738" y="5051629"/>
                  <a:pt x="1587418" y="4925328"/>
                  <a:pt x="1461116" y="4813514"/>
                </a:cubicBezTo>
                <a:lnTo>
                  <a:pt x="1453525" y="4805922"/>
                </a:lnTo>
                <a:cubicBezTo>
                  <a:pt x="1408662" y="4768651"/>
                  <a:pt x="1363799" y="4731380"/>
                  <a:pt x="1319632" y="4694108"/>
                </a:cubicBezTo>
                <a:lnTo>
                  <a:pt x="1319632" y="4694108"/>
                </a:lnTo>
                <a:cubicBezTo>
                  <a:pt x="1260272" y="4649246"/>
                  <a:pt x="1200226" y="4627157"/>
                  <a:pt x="1133285" y="4627157"/>
                </a:cubicBezTo>
                <a:cubicBezTo>
                  <a:pt x="1080830" y="4627157"/>
                  <a:pt x="1043559" y="4642340"/>
                  <a:pt x="1043559" y="4642340"/>
                </a:cubicBezTo>
                <a:cubicBezTo>
                  <a:pt x="1035968" y="4649931"/>
                  <a:pt x="1028376" y="4649931"/>
                  <a:pt x="1013879" y="4649931"/>
                </a:cubicBezTo>
                <a:cubicBezTo>
                  <a:pt x="864803" y="4709291"/>
                  <a:pt x="686038" y="4702386"/>
                  <a:pt x="544554" y="4620252"/>
                </a:cubicBezTo>
                <a:cubicBezTo>
                  <a:pt x="522465" y="4612660"/>
                  <a:pt x="507282" y="4598163"/>
                  <a:pt x="499691" y="4575389"/>
                </a:cubicBezTo>
                <a:cubicBezTo>
                  <a:pt x="417557" y="4455983"/>
                  <a:pt x="343014" y="4329682"/>
                  <a:pt x="276073" y="4195094"/>
                </a:cubicBezTo>
                <a:cubicBezTo>
                  <a:pt x="268481" y="4173005"/>
                  <a:pt x="260890" y="4157822"/>
                  <a:pt x="260890" y="4135734"/>
                </a:cubicBezTo>
                <a:cubicBezTo>
                  <a:pt x="260890" y="3971465"/>
                  <a:pt x="343024" y="3807893"/>
                  <a:pt x="469325" y="3710576"/>
                </a:cubicBezTo>
                <a:cubicBezTo>
                  <a:pt x="476917" y="3702984"/>
                  <a:pt x="484508" y="3695393"/>
                  <a:pt x="491414" y="3695393"/>
                </a:cubicBezTo>
                <a:cubicBezTo>
                  <a:pt x="499005" y="3687801"/>
                  <a:pt x="603228" y="3605667"/>
                  <a:pt x="581139" y="3434503"/>
                </a:cubicBezTo>
                <a:cubicBezTo>
                  <a:pt x="581139" y="3434503"/>
                  <a:pt x="581139" y="3434503"/>
                  <a:pt x="581139" y="3426912"/>
                </a:cubicBezTo>
                <a:cubicBezTo>
                  <a:pt x="565956" y="3374458"/>
                  <a:pt x="559051" y="3315098"/>
                  <a:pt x="551459" y="3255748"/>
                </a:cubicBezTo>
                <a:cubicBezTo>
                  <a:pt x="551459" y="3248156"/>
                  <a:pt x="551459" y="3248156"/>
                  <a:pt x="551459" y="3248156"/>
                </a:cubicBezTo>
                <a:cubicBezTo>
                  <a:pt x="521780" y="3076992"/>
                  <a:pt x="380295" y="3039721"/>
                  <a:pt x="380295" y="3039721"/>
                </a:cubicBezTo>
                <a:cubicBezTo>
                  <a:pt x="372704" y="3039721"/>
                  <a:pt x="365112" y="3032129"/>
                  <a:pt x="350615" y="3032129"/>
                </a:cubicBezTo>
                <a:cubicBezTo>
                  <a:pt x="193939" y="2979675"/>
                  <a:pt x="60046" y="2853374"/>
                  <a:pt x="7591" y="2696697"/>
                </a:cubicBezTo>
                <a:cubicBezTo>
                  <a:pt x="0" y="2674627"/>
                  <a:pt x="0" y="2659444"/>
                  <a:pt x="0" y="2637356"/>
                </a:cubicBezTo>
                <a:cubicBezTo>
                  <a:pt x="15183" y="2503463"/>
                  <a:pt x="37271" y="2361283"/>
                  <a:pt x="74543" y="2219790"/>
                </a:cubicBezTo>
                <a:cubicBezTo>
                  <a:pt x="82134" y="2197701"/>
                  <a:pt x="89726" y="2182518"/>
                  <a:pt x="104223" y="2167335"/>
                </a:cubicBezTo>
                <a:cubicBezTo>
                  <a:pt x="216037" y="2033442"/>
                  <a:pt x="380295" y="1958900"/>
                  <a:pt x="543868" y="1965805"/>
                </a:cubicBezTo>
                <a:cubicBezTo>
                  <a:pt x="551459" y="1965805"/>
                  <a:pt x="559051" y="1965805"/>
                  <a:pt x="573548" y="1965805"/>
                </a:cubicBezTo>
                <a:cubicBezTo>
                  <a:pt x="610819" y="1965805"/>
                  <a:pt x="730225" y="1958214"/>
                  <a:pt x="804758" y="1824321"/>
                </a:cubicBezTo>
                <a:cubicBezTo>
                  <a:pt x="804758" y="1824321"/>
                  <a:pt x="804758" y="1816729"/>
                  <a:pt x="812349" y="1816729"/>
                </a:cubicBezTo>
                <a:cubicBezTo>
                  <a:pt x="834438" y="1771867"/>
                  <a:pt x="864803" y="1720108"/>
                  <a:pt x="902075" y="1667654"/>
                </a:cubicBezTo>
                <a:cubicBezTo>
                  <a:pt x="902075" y="1667654"/>
                  <a:pt x="902075" y="1660062"/>
                  <a:pt x="909666" y="1660062"/>
                </a:cubicBezTo>
                <a:cubicBezTo>
                  <a:pt x="991800" y="1510987"/>
                  <a:pt x="924849" y="1399173"/>
                  <a:pt x="917258" y="1383990"/>
                </a:cubicBezTo>
                <a:cubicBezTo>
                  <a:pt x="909666" y="1376398"/>
                  <a:pt x="909666" y="1368807"/>
                  <a:pt x="902075" y="1361901"/>
                </a:cubicBezTo>
                <a:cubicBezTo>
                  <a:pt x="812349" y="1212826"/>
                  <a:pt x="790261" y="1034060"/>
                  <a:pt x="857212" y="869802"/>
                </a:cubicBezTo>
                <a:cubicBezTo>
                  <a:pt x="864803" y="854619"/>
                  <a:pt x="872395" y="832530"/>
                  <a:pt x="886892" y="817347"/>
                </a:cubicBezTo>
                <a:cubicBezTo>
                  <a:pt x="983513" y="720726"/>
                  <a:pt x="1088422" y="631000"/>
                  <a:pt x="1200236" y="556458"/>
                </a:cubicBezTo>
                <a:cubicBezTo>
                  <a:pt x="1215419" y="541275"/>
                  <a:pt x="1237507" y="534369"/>
                  <a:pt x="1252690" y="534369"/>
                </a:cubicBezTo>
                <a:cubicBezTo>
                  <a:pt x="1423854" y="497098"/>
                  <a:pt x="1603305" y="549552"/>
                  <a:pt x="1729607" y="661366"/>
                </a:cubicBezTo>
                <a:cubicBezTo>
                  <a:pt x="1737198" y="668957"/>
                  <a:pt x="1744789" y="668957"/>
                  <a:pt x="1751695" y="676549"/>
                </a:cubicBezTo>
                <a:cubicBezTo>
                  <a:pt x="1751695" y="676549"/>
                  <a:pt x="1818646" y="735909"/>
                  <a:pt x="1915963" y="735909"/>
                </a:cubicBezTo>
                <a:cubicBezTo>
                  <a:pt x="1945643" y="735909"/>
                  <a:pt x="1982914" y="728317"/>
                  <a:pt x="2020176" y="720726"/>
                </a:cubicBezTo>
                <a:lnTo>
                  <a:pt x="2020176" y="720726"/>
                </a:lnTo>
                <a:cubicBezTo>
                  <a:pt x="2079536" y="698637"/>
                  <a:pt x="2139582" y="675863"/>
                  <a:pt x="2191341" y="661366"/>
                </a:cubicBezTo>
                <a:cubicBezTo>
                  <a:pt x="2348017" y="602006"/>
                  <a:pt x="2370096" y="467427"/>
                  <a:pt x="2370096" y="452930"/>
                </a:cubicBezTo>
                <a:cubicBezTo>
                  <a:pt x="2370096" y="445339"/>
                  <a:pt x="2370096" y="437748"/>
                  <a:pt x="2377688" y="430842"/>
                </a:cubicBezTo>
                <a:cubicBezTo>
                  <a:pt x="2399776" y="259678"/>
                  <a:pt x="2504685" y="103001"/>
                  <a:pt x="2660666" y="20876"/>
                </a:cubicBezTo>
                <a:cubicBezTo>
                  <a:pt x="2675849" y="13285"/>
                  <a:pt x="2697937" y="5694"/>
                  <a:pt x="2713120" y="5694"/>
                </a:cubicBezTo>
                <a:cubicBezTo>
                  <a:pt x="2862196" y="-1898"/>
                  <a:pt x="2966418" y="-1898"/>
                  <a:pt x="3115494" y="5694"/>
                </a:cubicBezTo>
                <a:cubicBezTo>
                  <a:pt x="3137583" y="5694"/>
                  <a:pt x="3152766" y="13285"/>
                  <a:pt x="3167948" y="20876"/>
                </a:cubicBezTo>
                <a:cubicBezTo>
                  <a:pt x="3324616" y="103010"/>
                  <a:pt x="3428838" y="252086"/>
                  <a:pt x="3450927" y="423251"/>
                </a:cubicBezTo>
                <a:cubicBezTo>
                  <a:pt x="3450927" y="430842"/>
                  <a:pt x="3458518" y="438433"/>
                  <a:pt x="3458518" y="452930"/>
                </a:cubicBezTo>
                <a:cubicBezTo>
                  <a:pt x="3458518" y="468113"/>
                  <a:pt x="3480607" y="594415"/>
                  <a:pt x="3637274" y="661366"/>
                </a:cubicBezTo>
                <a:lnTo>
                  <a:pt x="3637274" y="661366"/>
                </a:lnTo>
                <a:cubicBezTo>
                  <a:pt x="3696633" y="676549"/>
                  <a:pt x="3756679" y="698637"/>
                  <a:pt x="3808438" y="720726"/>
                </a:cubicBezTo>
                <a:lnTo>
                  <a:pt x="3808438" y="720726"/>
                </a:lnTo>
                <a:cubicBezTo>
                  <a:pt x="3845709" y="735909"/>
                  <a:pt x="3882981" y="742814"/>
                  <a:pt x="3912651" y="742814"/>
                </a:cubicBezTo>
                <a:cubicBezTo>
                  <a:pt x="4016864" y="742814"/>
                  <a:pt x="4076919" y="683455"/>
                  <a:pt x="4076919" y="683455"/>
                </a:cubicBezTo>
                <a:cubicBezTo>
                  <a:pt x="4084511" y="675863"/>
                  <a:pt x="4092102" y="668272"/>
                  <a:pt x="4099008" y="668272"/>
                </a:cubicBezTo>
                <a:cubicBezTo>
                  <a:pt x="4226005" y="556458"/>
                  <a:pt x="4404760" y="504003"/>
                  <a:pt x="4575924" y="541275"/>
                </a:cubicBezTo>
                <a:cubicBezTo>
                  <a:pt x="4598013" y="548866"/>
                  <a:pt x="4613196" y="556458"/>
                  <a:pt x="4628379" y="563363"/>
                </a:cubicBezTo>
                <a:cubicBezTo>
                  <a:pt x="4740193" y="645497"/>
                  <a:pt x="4844406" y="734528"/>
                  <a:pt x="4941722" y="824253"/>
                </a:cubicBezTo>
                <a:cubicBezTo>
                  <a:pt x="4956905" y="839436"/>
                  <a:pt x="4963811" y="853933"/>
                  <a:pt x="4971403" y="876707"/>
                </a:cubicBezTo>
                <a:cubicBezTo>
                  <a:pt x="5030762" y="1040975"/>
                  <a:pt x="5016266" y="1219731"/>
                  <a:pt x="4926540" y="1368807"/>
                </a:cubicBezTo>
                <a:cubicBezTo>
                  <a:pt x="4926540" y="1376398"/>
                  <a:pt x="4918948" y="1383990"/>
                  <a:pt x="4911357" y="1390895"/>
                </a:cubicBezTo>
                <a:cubicBezTo>
                  <a:pt x="4903765" y="1397801"/>
                  <a:pt x="4836814" y="1517892"/>
                  <a:pt x="4918948" y="1666968"/>
                </a:cubicBezTo>
                <a:cubicBezTo>
                  <a:pt x="4918948" y="1666968"/>
                  <a:pt x="4918948" y="1674559"/>
                  <a:pt x="4926540" y="1674559"/>
                </a:cubicBezTo>
                <a:cubicBezTo>
                  <a:pt x="4956220" y="1727014"/>
                  <a:pt x="4985899" y="1771181"/>
                  <a:pt x="5016266" y="1823635"/>
                </a:cubicBezTo>
                <a:cubicBezTo>
                  <a:pt x="5016266" y="1823635"/>
                  <a:pt x="5016266" y="1831227"/>
                  <a:pt x="5023857" y="1831227"/>
                </a:cubicBezTo>
                <a:cubicBezTo>
                  <a:pt x="5098400" y="1958223"/>
                  <a:pt x="5217795" y="1972711"/>
                  <a:pt x="5255067" y="1972711"/>
                </a:cubicBezTo>
                <a:cubicBezTo>
                  <a:pt x="5262658" y="1972711"/>
                  <a:pt x="5277155" y="1972711"/>
                  <a:pt x="5284746" y="1972711"/>
                </a:cubicBezTo>
                <a:cubicBezTo>
                  <a:pt x="5449015" y="1965120"/>
                  <a:pt x="5620179" y="2039662"/>
                  <a:pt x="5724392" y="2174241"/>
                </a:cubicBezTo>
                <a:cubicBezTo>
                  <a:pt x="5739575" y="2189424"/>
                  <a:pt x="5746480" y="2211512"/>
                  <a:pt x="5754072" y="2226695"/>
                </a:cubicBezTo>
                <a:cubicBezTo>
                  <a:pt x="5791343" y="2360588"/>
                  <a:pt x="5813431" y="2502768"/>
                  <a:pt x="5828614" y="2644262"/>
                </a:cubicBezTo>
                <a:cubicBezTo>
                  <a:pt x="5828614" y="2666350"/>
                  <a:pt x="5828614" y="2681533"/>
                  <a:pt x="5821023" y="2703621"/>
                </a:cubicBezTo>
                <a:cubicBezTo>
                  <a:pt x="5761663" y="2867890"/>
                  <a:pt x="5634676" y="2986600"/>
                  <a:pt x="5477999" y="3039054"/>
                </a:cubicBezTo>
                <a:cubicBezTo>
                  <a:pt x="5470408" y="3046645"/>
                  <a:pt x="5462816" y="3046645"/>
                  <a:pt x="5448319" y="3046645"/>
                </a:cubicBezTo>
                <a:cubicBezTo>
                  <a:pt x="5433137" y="3046645"/>
                  <a:pt x="5306835" y="3091508"/>
                  <a:pt x="5277155" y="3262672"/>
                </a:cubicBezTo>
                <a:lnTo>
                  <a:pt x="5277155" y="3270263"/>
                </a:lnTo>
                <a:cubicBezTo>
                  <a:pt x="5269563" y="3329624"/>
                  <a:pt x="5261972" y="3389669"/>
                  <a:pt x="5247475" y="3441428"/>
                </a:cubicBezTo>
                <a:lnTo>
                  <a:pt x="5247475" y="3449019"/>
                </a:lnTo>
                <a:cubicBezTo>
                  <a:pt x="5225387" y="3598095"/>
                  <a:pt x="5337201" y="3680229"/>
                  <a:pt x="5337201" y="3680229"/>
                </a:cubicBezTo>
                <a:cubicBezTo>
                  <a:pt x="5344792" y="3687821"/>
                  <a:pt x="5352383" y="3695412"/>
                  <a:pt x="5359289" y="3702318"/>
                </a:cubicBezTo>
                <a:cubicBezTo>
                  <a:pt x="5486286" y="3806531"/>
                  <a:pt x="5567725" y="3963207"/>
                  <a:pt x="5567725" y="4127475"/>
                </a:cubicBezTo>
                <a:cubicBezTo>
                  <a:pt x="5567725" y="4149564"/>
                  <a:pt x="5560134" y="4172338"/>
                  <a:pt x="5552542" y="4186835"/>
                </a:cubicBezTo>
                <a:cubicBezTo>
                  <a:pt x="5493182" y="4313832"/>
                  <a:pt x="5418649" y="4447725"/>
                  <a:pt x="5328923" y="4567131"/>
                </a:cubicBezTo>
                <a:cubicBezTo>
                  <a:pt x="5313740" y="4582313"/>
                  <a:pt x="5299244" y="4596811"/>
                  <a:pt x="5284061" y="4611993"/>
                </a:cubicBezTo>
                <a:cubicBezTo>
                  <a:pt x="5201926" y="4656856"/>
                  <a:pt x="5112896" y="4678944"/>
                  <a:pt x="5015580" y="4678944"/>
                </a:cubicBezTo>
                <a:lnTo>
                  <a:pt x="5015580" y="4678944"/>
                </a:lnTo>
                <a:cubicBezTo>
                  <a:pt x="4948628" y="4678944"/>
                  <a:pt x="4874095" y="4663762"/>
                  <a:pt x="4814049" y="4641673"/>
                </a:cubicBezTo>
                <a:cubicBezTo>
                  <a:pt x="4806458" y="4641673"/>
                  <a:pt x="4798867" y="4634082"/>
                  <a:pt x="4784370" y="4634082"/>
                </a:cubicBezTo>
                <a:lnTo>
                  <a:pt x="4784370" y="4634082"/>
                </a:lnTo>
                <a:cubicBezTo>
                  <a:pt x="4784370" y="4634082"/>
                  <a:pt x="4747098" y="4618899"/>
                  <a:pt x="4694644" y="4618899"/>
                </a:cubicBezTo>
                <a:cubicBezTo>
                  <a:pt x="4627693" y="4618899"/>
                  <a:pt x="4567647" y="4640988"/>
                  <a:pt x="4515889" y="4685850"/>
                </a:cubicBezTo>
                <a:cubicBezTo>
                  <a:pt x="4515889" y="4685850"/>
                  <a:pt x="4515889" y="4685850"/>
                  <a:pt x="4508297" y="4685850"/>
                </a:cubicBezTo>
                <a:cubicBezTo>
                  <a:pt x="4471026" y="4723121"/>
                  <a:pt x="4426163" y="4760393"/>
                  <a:pt x="4374404" y="4797664"/>
                </a:cubicBezTo>
                <a:cubicBezTo>
                  <a:pt x="4374404" y="4797664"/>
                  <a:pt x="4366813" y="4797664"/>
                  <a:pt x="4366813" y="4805256"/>
                </a:cubicBezTo>
                <a:cubicBezTo>
                  <a:pt x="4254999" y="4901877"/>
                  <a:pt x="4254999" y="5006786"/>
                  <a:pt x="4262600" y="5050962"/>
                </a:cubicBezTo>
                <a:cubicBezTo>
                  <a:pt x="4270191" y="5066145"/>
                  <a:pt x="4270191" y="5080643"/>
                  <a:pt x="4270191" y="5095825"/>
                </a:cubicBezTo>
                <a:lnTo>
                  <a:pt x="4270191" y="5095825"/>
                </a:lnTo>
                <a:cubicBezTo>
                  <a:pt x="4299871" y="5252493"/>
                  <a:pt x="4262600" y="5416075"/>
                  <a:pt x="4158377" y="5535471"/>
                </a:cubicBezTo>
                <a:cubicBezTo>
                  <a:pt x="4143194" y="5550653"/>
                  <a:pt x="4128697" y="5565150"/>
                  <a:pt x="4105923" y="5572742"/>
                </a:cubicBezTo>
                <a:cubicBezTo>
                  <a:pt x="3972030" y="5632102"/>
                  <a:pt x="3822945" y="5684556"/>
                  <a:pt x="3680765" y="5729409"/>
                </a:cubicBezTo>
                <a:cubicBezTo>
                  <a:pt x="3690414" y="5745259"/>
                  <a:pt x="3675926" y="5745259"/>
                  <a:pt x="3668335" y="5745259"/>
                </a:cubicBezTo>
                <a:close/>
                <a:moveTo>
                  <a:pt x="1849698" y="5349781"/>
                </a:moveTo>
                <a:cubicBezTo>
                  <a:pt x="1953911" y="5394643"/>
                  <a:pt x="2058133" y="5431915"/>
                  <a:pt x="2163042" y="5461595"/>
                </a:cubicBezTo>
                <a:cubicBezTo>
                  <a:pt x="2237585" y="5439506"/>
                  <a:pt x="2296935" y="5387052"/>
                  <a:pt x="2327310" y="5320111"/>
                </a:cubicBezTo>
                <a:cubicBezTo>
                  <a:pt x="2334902" y="5312519"/>
                  <a:pt x="2334902" y="5304928"/>
                  <a:pt x="2342493" y="5290430"/>
                </a:cubicBezTo>
                <a:cubicBezTo>
                  <a:pt x="2401853" y="5186218"/>
                  <a:pt x="2550928" y="5037132"/>
                  <a:pt x="2804913" y="5029541"/>
                </a:cubicBezTo>
                <a:cubicBezTo>
                  <a:pt x="2812504" y="5029541"/>
                  <a:pt x="2812504" y="5029541"/>
                  <a:pt x="2812504" y="5029541"/>
                </a:cubicBezTo>
                <a:lnTo>
                  <a:pt x="2820095" y="5029541"/>
                </a:lnTo>
                <a:cubicBezTo>
                  <a:pt x="2879455" y="5029541"/>
                  <a:pt x="2931910" y="5029541"/>
                  <a:pt x="2991260" y="5029541"/>
                </a:cubicBezTo>
                <a:lnTo>
                  <a:pt x="2998851" y="5029541"/>
                </a:lnTo>
                <a:lnTo>
                  <a:pt x="3006442" y="5029541"/>
                </a:lnTo>
                <a:cubicBezTo>
                  <a:pt x="3252150" y="5037132"/>
                  <a:pt x="3408817" y="5186218"/>
                  <a:pt x="3468862" y="5290430"/>
                </a:cubicBezTo>
                <a:cubicBezTo>
                  <a:pt x="3476454" y="5298022"/>
                  <a:pt x="3484045" y="5305613"/>
                  <a:pt x="3484045" y="5320111"/>
                </a:cubicBezTo>
                <a:cubicBezTo>
                  <a:pt x="3513725" y="5387062"/>
                  <a:pt x="3573771" y="5439516"/>
                  <a:pt x="3648313" y="5461595"/>
                </a:cubicBezTo>
                <a:cubicBezTo>
                  <a:pt x="3752526" y="5431915"/>
                  <a:pt x="3864340" y="5394643"/>
                  <a:pt x="3961657" y="5349781"/>
                </a:cubicBezTo>
                <a:cubicBezTo>
                  <a:pt x="3998928" y="5282830"/>
                  <a:pt x="4014111" y="5208296"/>
                  <a:pt x="3991337" y="5133754"/>
                </a:cubicBezTo>
                <a:cubicBezTo>
                  <a:pt x="3991337" y="5126163"/>
                  <a:pt x="3983746" y="5111665"/>
                  <a:pt x="3983746" y="5104074"/>
                </a:cubicBezTo>
                <a:cubicBezTo>
                  <a:pt x="3961657" y="4984668"/>
                  <a:pt x="3983746" y="4776233"/>
                  <a:pt x="4170093" y="4604383"/>
                </a:cubicBezTo>
                <a:lnTo>
                  <a:pt x="4177684" y="4596791"/>
                </a:lnTo>
                <a:lnTo>
                  <a:pt x="4185275" y="4589200"/>
                </a:lnTo>
                <a:cubicBezTo>
                  <a:pt x="4237730" y="4551929"/>
                  <a:pt x="4275001" y="4514657"/>
                  <a:pt x="4319169" y="4477386"/>
                </a:cubicBezTo>
                <a:lnTo>
                  <a:pt x="4326760" y="4469794"/>
                </a:lnTo>
                <a:cubicBezTo>
                  <a:pt x="4326760" y="4469794"/>
                  <a:pt x="4334351" y="4469794"/>
                  <a:pt x="4334351" y="4462203"/>
                </a:cubicBezTo>
                <a:cubicBezTo>
                  <a:pt x="4438564" y="4380069"/>
                  <a:pt x="4557970" y="4335206"/>
                  <a:pt x="4684967" y="4335206"/>
                </a:cubicBezTo>
                <a:cubicBezTo>
                  <a:pt x="4759509" y="4335206"/>
                  <a:pt x="4818860" y="4350389"/>
                  <a:pt x="4856131" y="4364886"/>
                </a:cubicBezTo>
                <a:cubicBezTo>
                  <a:pt x="4863723" y="4364886"/>
                  <a:pt x="4878219" y="4372478"/>
                  <a:pt x="4885811" y="4372478"/>
                </a:cubicBezTo>
                <a:cubicBezTo>
                  <a:pt x="4923082" y="4387661"/>
                  <a:pt x="4960353" y="4394566"/>
                  <a:pt x="4997625" y="4394566"/>
                </a:cubicBezTo>
                <a:lnTo>
                  <a:pt x="4997625" y="4394566"/>
                </a:lnTo>
                <a:cubicBezTo>
                  <a:pt x="5034896" y="4394566"/>
                  <a:pt x="5072167" y="4386975"/>
                  <a:pt x="5101848" y="4372478"/>
                </a:cubicBezTo>
                <a:cubicBezTo>
                  <a:pt x="5161207" y="4282752"/>
                  <a:pt x="5221253" y="4186131"/>
                  <a:pt x="5266115" y="4089499"/>
                </a:cubicBezTo>
                <a:cubicBezTo>
                  <a:pt x="5258524" y="4014957"/>
                  <a:pt x="5213662" y="3940423"/>
                  <a:pt x="5154301" y="3895561"/>
                </a:cubicBezTo>
                <a:cubicBezTo>
                  <a:pt x="5146710" y="3887969"/>
                  <a:pt x="5139119" y="3880378"/>
                  <a:pt x="5132213" y="3873472"/>
                </a:cubicBezTo>
                <a:cubicBezTo>
                  <a:pt x="5035592" y="3791338"/>
                  <a:pt x="4916186" y="3620174"/>
                  <a:pt x="4953457" y="3373781"/>
                </a:cubicBezTo>
                <a:lnTo>
                  <a:pt x="4953457" y="3366190"/>
                </a:lnTo>
                <a:lnTo>
                  <a:pt x="4953457" y="3358599"/>
                </a:lnTo>
                <a:cubicBezTo>
                  <a:pt x="4968641" y="3306144"/>
                  <a:pt x="4975546" y="3246784"/>
                  <a:pt x="4983137" y="3187434"/>
                </a:cubicBezTo>
                <a:cubicBezTo>
                  <a:pt x="4983137" y="3179843"/>
                  <a:pt x="4983137" y="3179843"/>
                  <a:pt x="4983137" y="3172251"/>
                </a:cubicBezTo>
                <a:lnTo>
                  <a:pt x="4983137" y="3164660"/>
                </a:lnTo>
                <a:cubicBezTo>
                  <a:pt x="5035592" y="2918953"/>
                  <a:pt x="5206756" y="2799548"/>
                  <a:pt x="5318570" y="2754694"/>
                </a:cubicBezTo>
                <a:cubicBezTo>
                  <a:pt x="5326161" y="2747103"/>
                  <a:pt x="5333753" y="2747103"/>
                  <a:pt x="5348249" y="2739512"/>
                </a:cubicBezTo>
                <a:cubicBezTo>
                  <a:pt x="5422793" y="2717423"/>
                  <a:pt x="5489734" y="2664969"/>
                  <a:pt x="5527005" y="2590436"/>
                </a:cubicBezTo>
                <a:cubicBezTo>
                  <a:pt x="5511823" y="2486223"/>
                  <a:pt x="5497325" y="2382000"/>
                  <a:pt x="5474551" y="2284683"/>
                </a:cubicBezTo>
                <a:cubicBezTo>
                  <a:pt x="5415191" y="2225324"/>
                  <a:pt x="5340658" y="2194958"/>
                  <a:pt x="5258524" y="2202549"/>
                </a:cubicBezTo>
                <a:cubicBezTo>
                  <a:pt x="5243341" y="2202549"/>
                  <a:pt x="5236436" y="2202549"/>
                  <a:pt x="5221253" y="2202549"/>
                </a:cubicBezTo>
                <a:cubicBezTo>
                  <a:pt x="5139119" y="2202549"/>
                  <a:pt x="4915500" y="2172869"/>
                  <a:pt x="4766424" y="1934068"/>
                </a:cubicBezTo>
                <a:lnTo>
                  <a:pt x="4758833" y="1926477"/>
                </a:lnTo>
                <a:cubicBezTo>
                  <a:pt x="4729153" y="1867117"/>
                  <a:pt x="4699473" y="1822254"/>
                  <a:pt x="4669108" y="1769800"/>
                </a:cubicBezTo>
                <a:lnTo>
                  <a:pt x="4661516" y="1762208"/>
                </a:lnTo>
                <a:cubicBezTo>
                  <a:pt x="4661516" y="1762208"/>
                  <a:pt x="4661516" y="1754617"/>
                  <a:pt x="4653925" y="1754617"/>
                </a:cubicBezTo>
                <a:cubicBezTo>
                  <a:pt x="4534519" y="1530999"/>
                  <a:pt x="4586973" y="1329459"/>
                  <a:pt x="4646333" y="1225246"/>
                </a:cubicBezTo>
                <a:cubicBezTo>
                  <a:pt x="4653925" y="1217655"/>
                  <a:pt x="4653925" y="1210063"/>
                  <a:pt x="4661516" y="1195566"/>
                </a:cubicBezTo>
                <a:cubicBezTo>
                  <a:pt x="4706379" y="1128615"/>
                  <a:pt x="4720876" y="1046490"/>
                  <a:pt x="4698788" y="964356"/>
                </a:cubicBezTo>
                <a:cubicBezTo>
                  <a:pt x="4624245" y="897405"/>
                  <a:pt x="4549712" y="830463"/>
                  <a:pt x="4467578" y="770418"/>
                </a:cubicBezTo>
                <a:cubicBezTo>
                  <a:pt x="4385444" y="762826"/>
                  <a:pt x="4303309" y="792506"/>
                  <a:pt x="4243959" y="844960"/>
                </a:cubicBezTo>
                <a:cubicBezTo>
                  <a:pt x="4236368" y="852552"/>
                  <a:pt x="4228776" y="860143"/>
                  <a:pt x="4214279" y="867049"/>
                </a:cubicBezTo>
                <a:cubicBezTo>
                  <a:pt x="4206688" y="919503"/>
                  <a:pt x="4094874" y="994046"/>
                  <a:pt x="3923709" y="994046"/>
                </a:cubicBezTo>
                <a:cubicBezTo>
                  <a:pt x="3864350" y="994046"/>
                  <a:pt x="3796713" y="986454"/>
                  <a:pt x="3737362" y="964366"/>
                </a:cubicBezTo>
                <a:lnTo>
                  <a:pt x="3729771" y="964366"/>
                </a:lnTo>
                <a:lnTo>
                  <a:pt x="3722180" y="964366"/>
                </a:lnTo>
                <a:cubicBezTo>
                  <a:pt x="3669726" y="942277"/>
                  <a:pt x="3610366" y="919503"/>
                  <a:pt x="3557911" y="905006"/>
                </a:cubicBezTo>
                <a:lnTo>
                  <a:pt x="3550320" y="905006"/>
                </a:lnTo>
                <a:cubicBezTo>
                  <a:pt x="3550320" y="905006"/>
                  <a:pt x="3550320" y="905006"/>
                  <a:pt x="3542729" y="905006"/>
                </a:cubicBezTo>
                <a:cubicBezTo>
                  <a:pt x="3311519" y="815280"/>
                  <a:pt x="3214888" y="622028"/>
                  <a:pt x="3192113" y="502632"/>
                </a:cubicBezTo>
                <a:cubicBezTo>
                  <a:pt x="3192113" y="495040"/>
                  <a:pt x="3184522" y="480543"/>
                  <a:pt x="3184522" y="472952"/>
                </a:cubicBezTo>
                <a:cubicBezTo>
                  <a:pt x="3176931" y="390818"/>
                  <a:pt x="3132068" y="316285"/>
                  <a:pt x="3065117" y="271422"/>
                </a:cubicBezTo>
                <a:cubicBezTo>
                  <a:pt x="2953303" y="263831"/>
                  <a:pt x="2878769" y="263831"/>
                  <a:pt x="2766955" y="271422"/>
                </a:cubicBezTo>
                <a:cubicBezTo>
                  <a:pt x="2700004" y="316285"/>
                  <a:pt x="2655142" y="390827"/>
                  <a:pt x="2647550" y="472952"/>
                </a:cubicBezTo>
                <a:cubicBezTo>
                  <a:pt x="2647550" y="480543"/>
                  <a:pt x="2647550" y="495040"/>
                  <a:pt x="2639959" y="502632"/>
                </a:cubicBezTo>
                <a:cubicBezTo>
                  <a:pt x="2617870" y="622037"/>
                  <a:pt x="2528145" y="815976"/>
                  <a:pt x="2289343" y="905006"/>
                </a:cubicBezTo>
                <a:cubicBezTo>
                  <a:pt x="2289343" y="905006"/>
                  <a:pt x="2289343" y="905006"/>
                  <a:pt x="2281752" y="905006"/>
                </a:cubicBezTo>
                <a:lnTo>
                  <a:pt x="2274161" y="905006"/>
                </a:lnTo>
                <a:cubicBezTo>
                  <a:pt x="2221706" y="920189"/>
                  <a:pt x="2162347" y="942277"/>
                  <a:pt x="2109892" y="964366"/>
                </a:cubicBezTo>
                <a:lnTo>
                  <a:pt x="2102301" y="964366"/>
                </a:lnTo>
                <a:lnTo>
                  <a:pt x="2094710" y="964366"/>
                </a:lnTo>
                <a:cubicBezTo>
                  <a:pt x="2035350" y="986454"/>
                  <a:pt x="1975304" y="994046"/>
                  <a:pt x="1908362" y="994046"/>
                </a:cubicBezTo>
                <a:cubicBezTo>
                  <a:pt x="1737198" y="994046"/>
                  <a:pt x="1625384" y="919503"/>
                  <a:pt x="1572930" y="874640"/>
                </a:cubicBezTo>
                <a:cubicBezTo>
                  <a:pt x="1565339" y="867049"/>
                  <a:pt x="1557747" y="859457"/>
                  <a:pt x="1543250" y="852552"/>
                </a:cubicBezTo>
                <a:cubicBezTo>
                  <a:pt x="1483890" y="793192"/>
                  <a:pt x="1401766" y="762826"/>
                  <a:pt x="1319632" y="778009"/>
                </a:cubicBezTo>
                <a:cubicBezTo>
                  <a:pt x="1237498" y="837369"/>
                  <a:pt x="1162955" y="905006"/>
                  <a:pt x="1088422" y="971948"/>
                </a:cubicBezTo>
                <a:cubicBezTo>
                  <a:pt x="1066333" y="1054082"/>
                  <a:pt x="1080830" y="1136216"/>
                  <a:pt x="1125693" y="1203158"/>
                </a:cubicBezTo>
                <a:cubicBezTo>
                  <a:pt x="1133285" y="1210749"/>
                  <a:pt x="1133285" y="1218340"/>
                  <a:pt x="1140876" y="1232838"/>
                </a:cubicBezTo>
                <a:cubicBezTo>
                  <a:pt x="1200236" y="1337060"/>
                  <a:pt x="1252690" y="1546181"/>
                  <a:pt x="1133285" y="1762208"/>
                </a:cubicBezTo>
                <a:lnTo>
                  <a:pt x="1133285" y="1769800"/>
                </a:lnTo>
                <a:lnTo>
                  <a:pt x="1125693" y="1777391"/>
                </a:lnTo>
                <a:cubicBezTo>
                  <a:pt x="1096013" y="1829845"/>
                  <a:pt x="1066333" y="1874013"/>
                  <a:pt x="1035968" y="1926467"/>
                </a:cubicBezTo>
                <a:cubicBezTo>
                  <a:pt x="1035968" y="1934059"/>
                  <a:pt x="1028376" y="1934059"/>
                  <a:pt x="1028376" y="1941650"/>
                </a:cubicBezTo>
                <a:cubicBezTo>
                  <a:pt x="879300" y="2180451"/>
                  <a:pt x="655672" y="2210131"/>
                  <a:pt x="573548" y="2210131"/>
                </a:cubicBezTo>
                <a:cubicBezTo>
                  <a:pt x="565956" y="2210131"/>
                  <a:pt x="551459" y="2210131"/>
                  <a:pt x="543868" y="2210131"/>
                </a:cubicBezTo>
                <a:cubicBezTo>
                  <a:pt x="461734" y="2202540"/>
                  <a:pt x="387191" y="2232220"/>
                  <a:pt x="327841" y="2292265"/>
                </a:cubicBezTo>
                <a:cubicBezTo>
                  <a:pt x="305753" y="2396488"/>
                  <a:pt x="282978" y="2500701"/>
                  <a:pt x="275387" y="2598018"/>
                </a:cubicBezTo>
                <a:cubicBezTo>
                  <a:pt x="312658" y="2672560"/>
                  <a:pt x="372008" y="2725015"/>
                  <a:pt x="454142" y="2747093"/>
                </a:cubicBezTo>
                <a:cubicBezTo>
                  <a:pt x="461734" y="2747093"/>
                  <a:pt x="476231" y="2754685"/>
                  <a:pt x="483822" y="2762276"/>
                </a:cubicBezTo>
                <a:cubicBezTo>
                  <a:pt x="595636" y="2807139"/>
                  <a:pt x="766801" y="2926544"/>
                  <a:pt x="819255" y="3172242"/>
                </a:cubicBezTo>
                <a:lnTo>
                  <a:pt x="819255" y="3179833"/>
                </a:lnTo>
                <a:cubicBezTo>
                  <a:pt x="819255" y="3187425"/>
                  <a:pt x="819255" y="3187425"/>
                  <a:pt x="819255" y="3195016"/>
                </a:cubicBezTo>
                <a:cubicBezTo>
                  <a:pt x="826846" y="3254376"/>
                  <a:pt x="834438" y="3306830"/>
                  <a:pt x="848935" y="3366180"/>
                </a:cubicBezTo>
                <a:lnTo>
                  <a:pt x="848935" y="3373772"/>
                </a:lnTo>
                <a:lnTo>
                  <a:pt x="848935" y="3381363"/>
                </a:lnTo>
                <a:cubicBezTo>
                  <a:pt x="886206" y="3627070"/>
                  <a:pt x="766801" y="3798930"/>
                  <a:pt x="670179" y="3881054"/>
                </a:cubicBezTo>
                <a:cubicBezTo>
                  <a:pt x="662588" y="3888646"/>
                  <a:pt x="654996" y="3896237"/>
                  <a:pt x="648091" y="3903143"/>
                </a:cubicBezTo>
                <a:cubicBezTo>
                  <a:pt x="581139" y="3948006"/>
                  <a:pt x="543878" y="4022548"/>
                  <a:pt x="536277" y="4097081"/>
                </a:cubicBezTo>
                <a:cubicBezTo>
                  <a:pt x="588731" y="4193703"/>
                  <a:pt x="640490" y="4291020"/>
                  <a:pt x="700545" y="4380060"/>
                </a:cubicBezTo>
                <a:cubicBezTo>
                  <a:pt x="767496" y="4409739"/>
                  <a:pt x="849620" y="4409739"/>
                  <a:pt x="924163" y="4372468"/>
                </a:cubicBezTo>
                <a:cubicBezTo>
                  <a:pt x="931755" y="4364877"/>
                  <a:pt x="946252" y="4364877"/>
                  <a:pt x="953843" y="4364877"/>
                </a:cubicBezTo>
                <a:cubicBezTo>
                  <a:pt x="991114" y="4349694"/>
                  <a:pt x="1050465" y="4335197"/>
                  <a:pt x="1125007" y="4335197"/>
                </a:cubicBezTo>
                <a:cubicBezTo>
                  <a:pt x="1252004" y="4335197"/>
                  <a:pt x="1370714" y="4380060"/>
                  <a:pt x="1475623" y="4462194"/>
                </a:cubicBezTo>
                <a:cubicBezTo>
                  <a:pt x="1475623" y="4462194"/>
                  <a:pt x="1475623" y="4462194"/>
                  <a:pt x="1483214" y="4462194"/>
                </a:cubicBezTo>
                <a:cubicBezTo>
                  <a:pt x="1490805" y="4462194"/>
                  <a:pt x="1490805" y="4469785"/>
                  <a:pt x="1498397" y="4469785"/>
                </a:cubicBezTo>
                <a:cubicBezTo>
                  <a:pt x="1535668" y="4507056"/>
                  <a:pt x="1580531" y="4544328"/>
                  <a:pt x="1632290" y="4581599"/>
                </a:cubicBezTo>
                <a:lnTo>
                  <a:pt x="1639881" y="4589190"/>
                </a:lnTo>
                <a:lnTo>
                  <a:pt x="1647473" y="4596782"/>
                </a:lnTo>
                <a:cubicBezTo>
                  <a:pt x="1833820" y="4761050"/>
                  <a:pt x="1855908" y="4977077"/>
                  <a:pt x="1833820" y="5096473"/>
                </a:cubicBezTo>
                <a:cubicBezTo>
                  <a:pt x="1833820" y="5104064"/>
                  <a:pt x="1833820" y="5118561"/>
                  <a:pt x="1826228" y="5126153"/>
                </a:cubicBezTo>
                <a:cubicBezTo>
                  <a:pt x="1797244" y="5208296"/>
                  <a:pt x="1812427" y="5282830"/>
                  <a:pt x="1849698" y="5349781"/>
                </a:cubicBezTo>
                <a:close/>
                <a:moveTo>
                  <a:pt x="2915336" y="4366267"/>
                </a:moveTo>
                <a:cubicBezTo>
                  <a:pt x="2110578" y="4366267"/>
                  <a:pt x="1461811" y="3710595"/>
                  <a:pt x="1461811" y="2912733"/>
                </a:cubicBezTo>
                <a:cubicBezTo>
                  <a:pt x="1461811" y="2114872"/>
                  <a:pt x="2110588" y="1451608"/>
                  <a:pt x="2915336" y="1451608"/>
                </a:cubicBezTo>
                <a:cubicBezTo>
                  <a:pt x="3720084" y="1451608"/>
                  <a:pt x="4368861" y="2107280"/>
                  <a:pt x="4368861" y="2905132"/>
                </a:cubicBezTo>
                <a:cubicBezTo>
                  <a:pt x="4368861" y="3702984"/>
                  <a:pt x="3720094" y="4366267"/>
                  <a:pt x="2915336" y="4366267"/>
                </a:cubicBezTo>
                <a:close/>
                <a:moveTo>
                  <a:pt x="2915336" y="1727004"/>
                </a:moveTo>
                <a:cubicBezTo>
                  <a:pt x="2266560" y="1727004"/>
                  <a:pt x="1730293" y="2256375"/>
                  <a:pt x="1730293" y="2912047"/>
                </a:cubicBezTo>
                <a:cubicBezTo>
                  <a:pt x="1730293" y="3567720"/>
                  <a:pt x="2266569" y="4090195"/>
                  <a:pt x="2915336" y="4090195"/>
                </a:cubicBezTo>
                <a:cubicBezTo>
                  <a:pt x="3564103" y="4090195"/>
                  <a:pt x="4100379" y="3560824"/>
                  <a:pt x="4100379" y="2905151"/>
                </a:cubicBezTo>
                <a:cubicBezTo>
                  <a:pt x="4100379" y="2249479"/>
                  <a:pt x="3564112" y="1727004"/>
                  <a:pt x="2915336" y="1727004"/>
                </a:cubicBezTo>
                <a:close/>
              </a:path>
            </a:pathLst>
          </a:custGeom>
          <a:solidFill>
            <a:srgbClr val="0040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4" name="Google Shape;504;p54"/>
          <p:cNvSpPr/>
          <p:nvPr/>
        </p:nvSpPr>
        <p:spPr>
          <a:xfrm>
            <a:off x="6159251" y="3678676"/>
            <a:ext cx="654725" cy="542687"/>
          </a:xfrm>
          <a:custGeom>
            <a:rect b="b" l="l" r="r" t="t"/>
            <a:pathLst>
              <a:path extrusionOk="0" h="5048250" w="5819775">
                <a:moveTo>
                  <a:pt x="1744866" y="4060879"/>
                </a:moveTo>
                <a:cubicBezTo>
                  <a:pt x="2062829" y="4060879"/>
                  <a:pt x="2324529" y="3799180"/>
                  <a:pt x="2324529" y="3481216"/>
                </a:cubicBezTo>
                <a:cubicBezTo>
                  <a:pt x="2324529" y="3339903"/>
                  <a:pt x="2274808" y="3212973"/>
                  <a:pt x="2190407" y="3106988"/>
                </a:cubicBezTo>
                <a:lnTo>
                  <a:pt x="3250283" y="1686630"/>
                </a:lnTo>
                <a:cubicBezTo>
                  <a:pt x="3320939" y="1714767"/>
                  <a:pt x="3398796" y="1736350"/>
                  <a:pt x="3483197" y="1736350"/>
                </a:cubicBezTo>
                <a:cubicBezTo>
                  <a:pt x="3624510" y="1736350"/>
                  <a:pt x="3751440" y="1686630"/>
                  <a:pt x="3850881" y="1602229"/>
                </a:cubicBezTo>
                <a:lnTo>
                  <a:pt x="4684386" y="2238156"/>
                </a:lnTo>
                <a:cubicBezTo>
                  <a:pt x="4649057" y="2308812"/>
                  <a:pt x="4634665" y="2393861"/>
                  <a:pt x="4634665" y="2478262"/>
                </a:cubicBezTo>
                <a:cubicBezTo>
                  <a:pt x="4634665" y="2796226"/>
                  <a:pt x="4896365" y="3057925"/>
                  <a:pt x="5214328" y="3057925"/>
                </a:cubicBezTo>
                <a:cubicBezTo>
                  <a:pt x="5532292" y="3057925"/>
                  <a:pt x="5793991" y="2796226"/>
                  <a:pt x="5793991" y="2478262"/>
                </a:cubicBezTo>
                <a:cubicBezTo>
                  <a:pt x="5793991" y="2160299"/>
                  <a:pt x="5532292" y="1898599"/>
                  <a:pt x="5214328" y="1898599"/>
                </a:cubicBezTo>
                <a:cubicBezTo>
                  <a:pt x="5073015" y="1898599"/>
                  <a:pt x="4946085" y="1948320"/>
                  <a:pt x="4846644" y="2032721"/>
                </a:cubicBezTo>
                <a:lnTo>
                  <a:pt x="4013140" y="1396794"/>
                </a:lnTo>
                <a:cubicBezTo>
                  <a:pt x="4048468" y="1326137"/>
                  <a:pt x="4062860" y="1241089"/>
                  <a:pt x="4062860" y="1156687"/>
                </a:cubicBezTo>
                <a:cubicBezTo>
                  <a:pt x="4062860" y="838724"/>
                  <a:pt x="3801161" y="577025"/>
                  <a:pt x="3483197" y="577025"/>
                </a:cubicBezTo>
                <a:cubicBezTo>
                  <a:pt x="3165234" y="577025"/>
                  <a:pt x="2903535" y="838724"/>
                  <a:pt x="2903535" y="1156687"/>
                </a:cubicBezTo>
                <a:cubicBezTo>
                  <a:pt x="2903535" y="1298000"/>
                  <a:pt x="2953255" y="1424930"/>
                  <a:pt x="3037656" y="1530915"/>
                </a:cubicBezTo>
                <a:lnTo>
                  <a:pt x="1977771" y="2958484"/>
                </a:lnTo>
                <a:cubicBezTo>
                  <a:pt x="1907115" y="2930347"/>
                  <a:pt x="1829257" y="2908764"/>
                  <a:pt x="1744866" y="2908764"/>
                </a:cubicBezTo>
                <a:cubicBezTo>
                  <a:pt x="1426902" y="2908764"/>
                  <a:pt x="1165203" y="3170463"/>
                  <a:pt x="1165203" y="3488427"/>
                </a:cubicBezTo>
                <a:cubicBezTo>
                  <a:pt x="1165203" y="3799837"/>
                  <a:pt x="1426902" y="4060879"/>
                  <a:pt x="1744866" y="4060879"/>
                </a:cubicBezTo>
                <a:close/>
                <a:moveTo>
                  <a:pt x="5517880" y="2485463"/>
                </a:moveTo>
                <a:cubicBezTo>
                  <a:pt x="5517880" y="2662104"/>
                  <a:pt x="5376567" y="2803427"/>
                  <a:pt x="5199917" y="2803427"/>
                </a:cubicBezTo>
                <a:cubicBezTo>
                  <a:pt x="5023266" y="2803427"/>
                  <a:pt x="4881953" y="2662114"/>
                  <a:pt x="4881953" y="2485463"/>
                </a:cubicBezTo>
                <a:cubicBezTo>
                  <a:pt x="4881953" y="2308822"/>
                  <a:pt x="5023266" y="2167499"/>
                  <a:pt x="5199917" y="2167499"/>
                </a:cubicBezTo>
                <a:cubicBezTo>
                  <a:pt x="5376567" y="2167499"/>
                  <a:pt x="5517880" y="2308822"/>
                  <a:pt x="5517880" y="2485463"/>
                </a:cubicBezTo>
                <a:close/>
                <a:moveTo>
                  <a:pt x="3482531" y="845934"/>
                </a:moveTo>
                <a:cubicBezTo>
                  <a:pt x="3659172" y="845934"/>
                  <a:pt x="3800494" y="987247"/>
                  <a:pt x="3800494" y="1163898"/>
                </a:cubicBezTo>
                <a:cubicBezTo>
                  <a:pt x="3800494" y="1340549"/>
                  <a:pt x="3659181" y="1481861"/>
                  <a:pt x="3482531" y="1481861"/>
                </a:cubicBezTo>
                <a:cubicBezTo>
                  <a:pt x="3305890" y="1481861"/>
                  <a:pt x="3164567" y="1340549"/>
                  <a:pt x="3164567" y="1163898"/>
                </a:cubicBezTo>
                <a:cubicBezTo>
                  <a:pt x="3164567" y="987247"/>
                  <a:pt x="3305890" y="845934"/>
                  <a:pt x="3482531" y="845934"/>
                </a:cubicBezTo>
                <a:close/>
                <a:moveTo>
                  <a:pt x="1744866" y="3170453"/>
                </a:moveTo>
                <a:cubicBezTo>
                  <a:pt x="1921507" y="3170453"/>
                  <a:pt x="2062829" y="3311767"/>
                  <a:pt x="2062829" y="3488417"/>
                </a:cubicBezTo>
                <a:cubicBezTo>
                  <a:pt x="2062829" y="3665058"/>
                  <a:pt x="1921516" y="3806381"/>
                  <a:pt x="1744866" y="3806381"/>
                </a:cubicBezTo>
                <a:cubicBezTo>
                  <a:pt x="1568215" y="3806381"/>
                  <a:pt x="1426902" y="3665068"/>
                  <a:pt x="1426902" y="3488417"/>
                </a:cubicBezTo>
                <a:cubicBezTo>
                  <a:pt x="1426902" y="3311776"/>
                  <a:pt x="1568215" y="3170453"/>
                  <a:pt x="1744866" y="3170453"/>
                </a:cubicBezTo>
                <a:close/>
                <a:moveTo>
                  <a:pt x="5828643" y="4930369"/>
                </a:moveTo>
                <a:cubicBezTo>
                  <a:pt x="5828643" y="5001025"/>
                  <a:pt x="5772379" y="5057289"/>
                  <a:pt x="5701723" y="5057289"/>
                </a:cubicBezTo>
                <a:lnTo>
                  <a:pt x="797519" y="5057289"/>
                </a:lnTo>
                <a:cubicBezTo>
                  <a:pt x="790318" y="5057289"/>
                  <a:pt x="783127" y="5057289"/>
                  <a:pt x="776583" y="5057289"/>
                </a:cubicBezTo>
                <a:cubicBezTo>
                  <a:pt x="720319" y="5057289"/>
                  <a:pt x="614334" y="5042897"/>
                  <a:pt x="529276" y="4965697"/>
                </a:cubicBezTo>
                <a:cubicBezTo>
                  <a:pt x="444227" y="4887840"/>
                  <a:pt x="402355" y="4774654"/>
                  <a:pt x="402355" y="4626798"/>
                </a:cubicBezTo>
                <a:lnTo>
                  <a:pt x="402355" y="4429221"/>
                </a:lnTo>
                <a:lnTo>
                  <a:pt x="126921" y="4429221"/>
                </a:lnTo>
                <a:cubicBezTo>
                  <a:pt x="56264" y="4429221"/>
                  <a:pt x="0" y="4372956"/>
                  <a:pt x="0" y="4302300"/>
                </a:cubicBezTo>
                <a:cubicBezTo>
                  <a:pt x="0" y="4231643"/>
                  <a:pt x="56264" y="4175379"/>
                  <a:pt x="126921" y="4175379"/>
                </a:cubicBezTo>
                <a:lnTo>
                  <a:pt x="402355" y="4175379"/>
                </a:lnTo>
                <a:lnTo>
                  <a:pt x="402355" y="3602917"/>
                </a:lnTo>
                <a:lnTo>
                  <a:pt x="126921" y="3602917"/>
                </a:lnTo>
                <a:cubicBezTo>
                  <a:pt x="56264" y="3602907"/>
                  <a:pt x="0" y="3546643"/>
                  <a:pt x="0" y="3475987"/>
                </a:cubicBezTo>
                <a:cubicBezTo>
                  <a:pt x="0" y="3405331"/>
                  <a:pt x="56264" y="3349066"/>
                  <a:pt x="126921" y="3349066"/>
                </a:cubicBezTo>
                <a:lnTo>
                  <a:pt x="402355" y="3349066"/>
                </a:lnTo>
                <a:lnTo>
                  <a:pt x="402355" y="2775299"/>
                </a:lnTo>
                <a:lnTo>
                  <a:pt x="126921" y="2775299"/>
                </a:lnTo>
                <a:cubicBezTo>
                  <a:pt x="56264" y="2775299"/>
                  <a:pt x="0" y="2719035"/>
                  <a:pt x="0" y="2648369"/>
                </a:cubicBezTo>
                <a:cubicBezTo>
                  <a:pt x="0" y="2577703"/>
                  <a:pt x="56264" y="2521449"/>
                  <a:pt x="126921" y="2521449"/>
                </a:cubicBezTo>
                <a:lnTo>
                  <a:pt x="402355" y="2521449"/>
                </a:lnTo>
                <a:lnTo>
                  <a:pt x="402355" y="1948986"/>
                </a:lnTo>
                <a:lnTo>
                  <a:pt x="126921" y="1948986"/>
                </a:lnTo>
                <a:cubicBezTo>
                  <a:pt x="56264" y="1948986"/>
                  <a:pt x="0" y="1892722"/>
                  <a:pt x="0" y="1822066"/>
                </a:cubicBezTo>
                <a:cubicBezTo>
                  <a:pt x="0" y="1751409"/>
                  <a:pt x="56264" y="1695145"/>
                  <a:pt x="126921" y="1695145"/>
                </a:cubicBezTo>
                <a:lnTo>
                  <a:pt x="402355" y="1695145"/>
                </a:lnTo>
                <a:lnTo>
                  <a:pt x="402355" y="1122683"/>
                </a:lnTo>
                <a:lnTo>
                  <a:pt x="126921" y="1122683"/>
                </a:lnTo>
                <a:cubicBezTo>
                  <a:pt x="56264" y="1122683"/>
                  <a:pt x="0" y="1066409"/>
                  <a:pt x="0" y="995753"/>
                </a:cubicBezTo>
                <a:cubicBezTo>
                  <a:pt x="0" y="925097"/>
                  <a:pt x="56264" y="868832"/>
                  <a:pt x="126921" y="868832"/>
                </a:cubicBezTo>
                <a:lnTo>
                  <a:pt x="402355" y="868832"/>
                </a:lnTo>
                <a:lnTo>
                  <a:pt x="402355" y="253841"/>
                </a:lnTo>
                <a:lnTo>
                  <a:pt x="126921" y="253841"/>
                </a:lnTo>
                <a:cubicBezTo>
                  <a:pt x="56264" y="253841"/>
                  <a:pt x="0" y="197577"/>
                  <a:pt x="0" y="126921"/>
                </a:cubicBezTo>
                <a:cubicBezTo>
                  <a:pt x="0" y="56264"/>
                  <a:pt x="56264" y="0"/>
                  <a:pt x="126921" y="0"/>
                </a:cubicBezTo>
                <a:lnTo>
                  <a:pt x="529933" y="0"/>
                </a:lnTo>
                <a:cubicBezTo>
                  <a:pt x="600589" y="0"/>
                  <a:pt x="656854" y="56264"/>
                  <a:pt x="656854" y="126921"/>
                </a:cubicBezTo>
                <a:lnTo>
                  <a:pt x="656854" y="4634646"/>
                </a:lnTo>
                <a:cubicBezTo>
                  <a:pt x="656854" y="4684367"/>
                  <a:pt x="664054" y="4747832"/>
                  <a:pt x="699383" y="4775959"/>
                </a:cubicBezTo>
                <a:cubicBezTo>
                  <a:pt x="734711" y="4804086"/>
                  <a:pt x="784431" y="4804096"/>
                  <a:pt x="784431" y="4804096"/>
                </a:cubicBezTo>
                <a:cubicBezTo>
                  <a:pt x="784431" y="4804096"/>
                  <a:pt x="791632" y="4804096"/>
                  <a:pt x="798824" y="4804096"/>
                </a:cubicBezTo>
                <a:lnTo>
                  <a:pt x="5701713" y="4804096"/>
                </a:lnTo>
                <a:cubicBezTo>
                  <a:pt x="5772379" y="4802791"/>
                  <a:pt x="5828643" y="4859713"/>
                  <a:pt x="5828643" y="4930369"/>
                </a:cubicBezTo>
                <a:close/>
              </a:path>
            </a:pathLst>
          </a:custGeom>
          <a:solidFill>
            <a:srgbClr val="0040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5" name="Google Shape;505;p54"/>
          <p:cNvSpPr/>
          <p:nvPr/>
        </p:nvSpPr>
        <p:spPr>
          <a:xfrm>
            <a:off x="7827116" y="3629347"/>
            <a:ext cx="442480" cy="582930"/>
          </a:xfrm>
          <a:custGeom>
            <a:rect b="b" l="l" r="r" t="t"/>
            <a:pathLst>
              <a:path extrusionOk="0" h="6858000" w="5056909">
                <a:moveTo>
                  <a:pt x="4657846" y="6858000"/>
                </a:moveTo>
                <a:lnTo>
                  <a:pt x="406666" y="6858000"/>
                </a:lnTo>
                <a:cubicBezTo>
                  <a:pt x="182187" y="6858000"/>
                  <a:pt x="0" y="6675042"/>
                  <a:pt x="0" y="6451335"/>
                </a:cubicBezTo>
                <a:lnTo>
                  <a:pt x="0" y="406666"/>
                </a:lnTo>
                <a:cubicBezTo>
                  <a:pt x="0" y="182196"/>
                  <a:pt x="182958" y="0"/>
                  <a:pt x="406666" y="0"/>
                </a:cubicBezTo>
                <a:lnTo>
                  <a:pt x="4657838" y="0"/>
                </a:lnTo>
                <a:cubicBezTo>
                  <a:pt x="4882316" y="0"/>
                  <a:pt x="5064503" y="182958"/>
                  <a:pt x="5064503" y="406666"/>
                </a:cubicBezTo>
                <a:lnTo>
                  <a:pt x="5064503" y="6450564"/>
                </a:lnTo>
                <a:cubicBezTo>
                  <a:pt x="5064512" y="6675042"/>
                  <a:pt x="4882316" y="6858000"/>
                  <a:pt x="4657846" y="6858000"/>
                </a:cubicBezTo>
                <a:close/>
                <a:moveTo>
                  <a:pt x="406666" y="307502"/>
                </a:moveTo>
                <a:cubicBezTo>
                  <a:pt x="348243" y="307502"/>
                  <a:pt x="306731" y="349013"/>
                  <a:pt x="306731" y="407436"/>
                </a:cubicBezTo>
                <a:lnTo>
                  <a:pt x="306731" y="6451335"/>
                </a:lnTo>
                <a:cubicBezTo>
                  <a:pt x="306731" y="6509758"/>
                  <a:pt x="348243" y="6551270"/>
                  <a:pt x="406666" y="6551270"/>
                </a:cubicBezTo>
                <a:lnTo>
                  <a:pt x="4657838" y="6551270"/>
                </a:lnTo>
                <a:cubicBezTo>
                  <a:pt x="4716261" y="6551270"/>
                  <a:pt x="4757773" y="6509758"/>
                  <a:pt x="4757773" y="6451335"/>
                </a:cubicBezTo>
                <a:lnTo>
                  <a:pt x="4757773" y="406666"/>
                </a:lnTo>
                <a:cubicBezTo>
                  <a:pt x="4757773" y="348243"/>
                  <a:pt x="4716261" y="306731"/>
                  <a:pt x="4657838" y="306731"/>
                </a:cubicBezTo>
                <a:lnTo>
                  <a:pt x="406666" y="306731"/>
                </a:lnTo>
                <a:lnTo>
                  <a:pt x="406666" y="307502"/>
                </a:lnTo>
                <a:close/>
                <a:moveTo>
                  <a:pt x="4052074" y="4815433"/>
                </a:moveTo>
                <a:cubicBezTo>
                  <a:pt x="4052074" y="4732410"/>
                  <a:pt x="3985962" y="4666298"/>
                  <a:pt x="3902938" y="4666298"/>
                </a:cubicBezTo>
                <a:lnTo>
                  <a:pt x="2117130" y="4666298"/>
                </a:lnTo>
                <a:cubicBezTo>
                  <a:pt x="2034107" y="4666298"/>
                  <a:pt x="1967995" y="4732410"/>
                  <a:pt x="1967995" y="4815433"/>
                </a:cubicBezTo>
                <a:cubicBezTo>
                  <a:pt x="1967995" y="4898457"/>
                  <a:pt x="2034107" y="4964569"/>
                  <a:pt x="2117130" y="4964569"/>
                </a:cubicBezTo>
                <a:lnTo>
                  <a:pt x="3893708" y="4964569"/>
                </a:lnTo>
                <a:cubicBezTo>
                  <a:pt x="3976731" y="4965339"/>
                  <a:pt x="4052074" y="4898466"/>
                  <a:pt x="4052074" y="4815433"/>
                </a:cubicBezTo>
                <a:close/>
                <a:moveTo>
                  <a:pt x="4052074" y="5737168"/>
                </a:moveTo>
                <a:cubicBezTo>
                  <a:pt x="4052074" y="5654144"/>
                  <a:pt x="3985962" y="5588032"/>
                  <a:pt x="3902938" y="5588032"/>
                </a:cubicBezTo>
                <a:lnTo>
                  <a:pt x="2117130" y="5588032"/>
                </a:lnTo>
                <a:cubicBezTo>
                  <a:pt x="2034107" y="5588032"/>
                  <a:pt x="1967995" y="5654144"/>
                  <a:pt x="1967995" y="5737168"/>
                </a:cubicBezTo>
                <a:cubicBezTo>
                  <a:pt x="1967995" y="5820191"/>
                  <a:pt x="2034107" y="5886303"/>
                  <a:pt x="2117130" y="5886303"/>
                </a:cubicBezTo>
                <a:lnTo>
                  <a:pt x="3893708" y="5886303"/>
                </a:lnTo>
                <a:cubicBezTo>
                  <a:pt x="3976731" y="5886303"/>
                  <a:pt x="4052074" y="5820191"/>
                  <a:pt x="4052074" y="5737168"/>
                </a:cubicBezTo>
                <a:close/>
                <a:moveTo>
                  <a:pt x="4052074" y="3902168"/>
                </a:moveTo>
                <a:cubicBezTo>
                  <a:pt x="4052074" y="3819144"/>
                  <a:pt x="3985962" y="3753032"/>
                  <a:pt x="3902938" y="3753032"/>
                </a:cubicBezTo>
                <a:lnTo>
                  <a:pt x="2117130" y="3753032"/>
                </a:lnTo>
                <a:cubicBezTo>
                  <a:pt x="2034107" y="3753032"/>
                  <a:pt x="1967995" y="3819144"/>
                  <a:pt x="1967995" y="3902168"/>
                </a:cubicBezTo>
                <a:cubicBezTo>
                  <a:pt x="1967995" y="3985191"/>
                  <a:pt x="2034107" y="4051303"/>
                  <a:pt x="2117130" y="4051303"/>
                </a:cubicBezTo>
                <a:lnTo>
                  <a:pt x="3893708" y="4051303"/>
                </a:lnTo>
                <a:cubicBezTo>
                  <a:pt x="3976731" y="4059754"/>
                  <a:pt x="4052074" y="3993642"/>
                  <a:pt x="4052074" y="3902168"/>
                </a:cubicBezTo>
                <a:close/>
                <a:moveTo>
                  <a:pt x="4052074" y="2997344"/>
                </a:moveTo>
                <a:cubicBezTo>
                  <a:pt x="4052074" y="2914321"/>
                  <a:pt x="3985962" y="2848209"/>
                  <a:pt x="3902938" y="2848209"/>
                </a:cubicBezTo>
                <a:lnTo>
                  <a:pt x="2117130" y="2848209"/>
                </a:lnTo>
                <a:cubicBezTo>
                  <a:pt x="2034107" y="2848209"/>
                  <a:pt x="1967995" y="2914321"/>
                  <a:pt x="1967995" y="2997344"/>
                </a:cubicBezTo>
                <a:cubicBezTo>
                  <a:pt x="1967995" y="3080368"/>
                  <a:pt x="2034107" y="3146480"/>
                  <a:pt x="2117130" y="3146480"/>
                </a:cubicBezTo>
                <a:lnTo>
                  <a:pt x="3893708" y="3146480"/>
                </a:lnTo>
                <a:cubicBezTo>
                  <a:pt x="3976731" y="3146489"/>
                  <a:pt x="4052074" y="3080377"/>
                  <a:pt x="4052074" y="2997344"/>
                </a:cubicBezTo>
                <a:close/>
                <a:moveTo>
                  <a:pt x="4035163" y="2092530"/>
                </a:moveTo>
                <a:cubicBezTo>
                  <a:pt x="4035163" y="2009507"/>
                  <a:pt x="3969050" y="1943395"/>
                  <a:pt x="3886027" y="1943395"/>
                </a:cubicBezTo>
                <a:lnTo>
                  <a:pt x="2117901" y="1943395"/>
                </a:lnTo>
                <a:cubicBezTo>
                  <a:pt x="2034878" y="1943395"/>
                  <a:pt x="1968766" y="2009507"/>
                  <a:pt x="1968766" y="2092530"/>
                </a:cubicBezTo>
                <a:cubicBezTo>
                  <a:pt x="1968766" y="2175553"/>
                  <a:pt x="2034878" y="2241666"/>
                  <a:pt x="2117901" y="2241666"/>
                </a:cubicBezTo>
                <a:lnTo>
                  <a:pt x="3886019" y="2241666"/>
                </a:lnTo>
                <a:cubicBezTo>
                  <a:pt x="3969050" y="2241666"/>
                  <a:pt x="4035163" y="2175553"/>
                  <a:pt x="4035163" y="2092530"/>
                </a:cubicBezTo>
                <a:close/>
                <a:moveTo>
                  <a:pt x="4035163" y="1179256"/>
                </a:moveTo>
                <a:cubicBezTo>
                  <a:pt x="4035163" y="1096232"/>
                  <a:pt x="3969050" y="1030120"/>
                  <a:pt x="3886027" y="1030120"/>
                </a:cubicBezTo>
                <a:lnTo>
                  <a:pt x="2117901" y="1030120"/>
                </a:lnTo>
                <a:cubicBezTo>
                  <a:pt x="2034878" y="1030120"/>
                  <a:pt x="1968766" y="1096232"/>
                  <a:pt x="1968766" y="1179256"/>
                </a:cubicBezTo>
                <a:cubicBezTo>
                  <a:pt x="1968766" y="1262279"/>
                  <a:pt x="2034878" y="1328391"/>
                  <a:pt x="2117901" y="1328391"/>
                </a:cubicBezTo>
                <a:lnTo>
                  <a:pt x="3886019" y="1328391"/>
                </a:lnTo>
                <a:cubicBezTo>
                  <a:pt x="3969050" y="1336851"/>
                  <a:pt x="4035163" y="1262288"/>
                  <a:pt x="4035163" y="1179256"/>
                </a:cubicBezTo>
                <a:close/>
                <a:moveTo>
                  <a:pt x="1170804" y="1452935"/>
                </a:moveTo>
                <a:lnTo>
                  <a:pt x="1552869" y="1070870"/>
                </a:lnTo>
                <a:cubicBezTo>
                  <a:pt x="1611292" y="1012447"/>
                  <a:pt x="1611292" y="913274"/>
                  <a:pt x="1552869" y="854851"/>
                </a:cubicBezTo>
                <a:cubicBezTo>
                  <a:pt x="1494447" y="796429"/>
                  <a:pt x="1395274" y="796429"/>
                  <a:pt x="1336851" y="854851"/>
                </a:cubicBezTo>
                <a:lnTo>
                  <a:pt x="1063181" y="1129293"/>
                </a:lnTo>
                <a:lnTo>
                  <a:pt x="1013209" y="1079321"/>
                </a:lnTo>
                <a:cubicBezTo>
                  <a:pt x="954786" y="1020898"/>
                  <a:pt x="855613" y="1020898"/>
                  <a:pt x="797191" y="1079321"/>
                </a:cubicBezTo>
                <a:cubicBezTo>
                  <a:pt x="738768" y="1137744"/>
                  <a:pt x="738768" y="1236917"/>
                  <a:pt x="797191" y="1295339"/>
                </a:cubicBezTo>
                <a:lnTo>
                  <a:pt x="954786" y="1452935"/>
                </a:lnTo>
                <a:cubicBezTo>
                  <a:pt x="987847" y="1485995"/>
                  <a:pt x="1020898" y="1494447"/>
                  <a:pt x="1062410" y="1494447"/>
                </a:cubicBezTo>
                <a:cubicBezTo>
                  <a:pt x="1096232" y="1494447"/>
                  <a:pt x="1137744" y="1478306"/>
                  <a:pt x="1170804" y="1452935"/>
                </a:cubicBezTo>
                <a:close/>
                <a:moveTo>
                  <a:pt x="1170804" y="2391572"/>
                </a:moveTo>
                <a:lnTo>
                  <a:pt x="1552869" y="2009507"/>
                </a:lnTo>
                <a:cubicBezTo>
                  <a:pt x="1611292" y="1951084"/>
                  <a:pt x="1611292" y="1851911"/>
                  <a:pt x="1552869" y="1793488"/>
                </a:cubicBezTo>
                <a:cubicBezTo>
                  <a:pt x="1494447" y="1735065"/>
                  <a:pt x="1395274" y="1735065"/>
                  <a:pt x="1336851" y="1793488"/>
                </a:cubicBezTo>
                <a:lnTo>
                  <a:pt x="1063181" y="2067159"/>
                </a:lnTo>
                <a:lnTo>
                  <a:pt x="1013209" y="2017187"/>
                </a:lnTo>
                <a:cubicBezTo>
                  <a:pt x="954786" y="1958764"/>
                  <a:pt x="855613" y="1958764"/>
                  <a:pt x="797191" y="2017187"/>
                </a:cubicBezTo>
                <a:cubicBezTo>
                  <a:pt x="738768" y="2075610"/>
                  <a:pt x="738768" y="2174783"/>
                  <a:pt x="797191" y="2233206"/>
                </a:cubicBezTo>
                <a:lnTo>
                  <a:pt x="954786" y="2390801"/>
                </a:lnTo>
                <a:cubicBezTo>
                  <a:pt x="979387" y="2415402"/>
                  <a:pt x="1020898" y="2432313"/>
                  <a:pt x="1062410" y="2432313"/>
                </a:cubicBezTo>
                <a:lnTo>
                  <a:pt x="1062410" y="2432313"/>
                </a:lnTo>
                <a:cubicBezTo>
                  <a:pt x="1096232" y="2433083"/>
                  <a:pt x="1137744" y="2416172"/>
                  <a:pt x="1170804" y="2391572"/>
                </a:cubicBezTo>
                <a:close/>
                <a:moveTo>
                  <a:pt x="1170804" y="3296395"/>
                </a:moveTo>
                <a:lnTo>
                  <a:pt x="1552869" y="2914330"/>
                </a:lnTo>
                <a:cubicBezTo>
                  <a:pt x="1611292" y="2855907"/>
                  <a:pt x="1611292" y="2756734"/>
                  <a:pt x="1552869" y="2698311"/>
                </a:cubicBezTo>
                <a:cubicBezTo>
                  <a:pt x="1494447" y="2639888"/>
                  <a:pt x="1395274" y="2639888"/>
                  <a:pt x="1336851" y="2698311"/>
                </a:cubicBezTo>
                <a:lnTo>
                  <a:pt x="1063181" y="2971982"/>
                </a:lnTo>
                <a:lnTo>
                  <a:pt x="1013209" y="2922010"/>
                </a:lnTo>
                <a:cubicBezTo>
                  <a:pt x="954786" y="2863587"/>
                  <a:pt x="855613" y="2863587"/>
                  <a:pt x="797191" y="2922010"/>
                </a:cubicBezTo>
                <a:cubicBezTo>
                  <a:pt x="738768" y="2980433"/>
                  <a:pt x="738768" y="3079606"/>
                  <a:pt x="797191" y="3138029"/>
                </a:cubicBezTo>
                <a:lnTo>
                  <a:pt x="954786" y="3295624"/>
                </a:lnTo>
                <a:cubicBezTo>
                  <a:pt x="979387" y="3320225"/>
                  <a:pt x="1020898" y="3337136"/>
                  <a:pt x="1062410" y="3337136"/>
                </a:cubicBezTo>
                <a:lnTo>
                  <a:pt x="1062410" y="3337136"/>
                </a:lnTo>
                <a:cubicBezTo>
                  <a:pt x="1096232" y="3337907"/>
                  <a:pt x="1137744" y="3329446"/>
                  <a:pt x="1170804" y="3296395"/>
                </a:cubicBezTo>
                <a:close/>
                <a:moveTo>
                  <a:pt x="1170804" y="4201209"/>
                </a:moveTo>
                <a:lnTo>
                  <a:pt x="1552869" y="3819144"/>
                </a:lnTo>
                <a:cubicBezTo>
                  <a:pt x="1611292" y="3760721"/>
                  <a:pt x="1611292" y="3661549"/>
                  <a:pt x="1552869" y="3603126"/>
                </a:cubicBezTo>
                <a:cubicBezTo>
                  <a:pt x="1494447" y="3544703"/>
                  <a:pt x="1395274" y="3544703"/>
                  <a:pt x="1336851" y="3603126"/>
                </a:cubicBezTo>
                <a:lnTo>
                  <a:pt x="1063181" y="3876796"/>
                </a:lnTo>
                <a:lnTo>
                  <a:pt x="1004758" y="3826825"/>
                </a:lnTo>
                <a:cubicBezTo>
                  <a:pt x="946335" y="3768402"/>
                  <a:pt x="847162" y="3768402"/>
                  <a:pt x="788739" y="3826825"/>
                </a:cubicBezTo>
                <a:cubicBezTo>
                  <a:pt x="730316" y="3885248"/>
                  <a:pt x="730316" y="3984420"/>
                  <a:pt x="788739" y="4042843"/>
                </a:cubicBezTo>
                <a:lnTo>
                  <a:pt x="946335" y="4200439"/>
                </a:lnTo>
                <a:cubicBezTo>
                  <a:pt x="970935" y="4225039"/>
                  <a:pt x="1012447" y="4241950"/>
                  <a:pt x="1053959" y="4241950"/>
                </a:cubicBezTo>
                <a:lnTo>
                  <a:pt x="1053959" y="4241950"/>
                </a:lnTo>
                <a:cubicBezTo>
                  <a:pt x="1096232" y="4251172"/>
                  <a:pt x="1137744" y="4234261"/>
                  <a:pt x="1170804" y="4201209"/>
                </a:cubicBezTo>
                <a:close/>
                <a:moveTo>
                  <a:pt x="1170804" y="5114484"/>
                </a:moveTo>
                <a:lnTo>
                  <a:pt x="1552869" y="4732419"/>
                </a:lnTo>
                <a:cubicBezTo>
                  <a:pt x="1611292" y="4673996"/>
                  <a:pt x="1611292" y="4574823"/>
                  <a:pt x="1552869" y="4516400"/>
                </a:cubicBezTo>
                <a:cubicBezTo>
                  <a:pt x="1494447" y="4457977"/>
                  <a:pt x="1395274" y="4457977"/>
                  <a:pt x="1336851" y="4516400"/>
                </a:cubicBezTo>
                <a:lnTo>
                  <a:pt x="1063181" y="4790071"/>
                </a:lnTo>
                <a:lnTo>
                  <a:pt x="1013209" y="4740099"/>
                </a:lnTo>
                <a:cubicBezTo>
                  <a:pt x="954786" y="4681676"/>
                  <a:pt x="855613" y="4681676"/>
                  <a:pt x="797191" y="4740099"/>
                </a:cubicBezTo>
                <a:cubicBezTo>
                  <a:pt x="738768" y="4798522"/>
                  <a:pt x="738768" y="4897694"/>
                  <a:pt x="797191" y="4956117"/>
                </a:cubicBezTo>
                <a:lnTo>
                  <a:pt x="954786" y="5113713"/>
                </a:lnTo>
                <a:cubicBezTo>
                  <a:pt x="979387" y="5138313"/>
                  <a:pt x="1020898" y="5155225"/>
                  <a:pt x="1062410" y="5155225"/>
                </a:cubicBezTo>
                <a:lnTo>
                  <a:pt x="1062410" y="5155225"/>
                </a:lnTo>
                <a:cubicBezTo>
                  <a:pt x="1096232" y="5155995"/>
                  <a:pt x="1137744" y="5139084"/>
                  <a:pt x="1170804" y="5114484"/>
                </a:cubicBezTo>
                <a:close/>
                <a:moveTo>
                  <a:pt x="1170804" y="6027749"/>
                </a:moveTo>
                <a:lnTo>
                  <a:pt x="1552869" y="5645684"/>
                </a:lnTo>
                <a:cubicBezTo>
                  <a:pt x="1611292" y="5587261"/>
                  <a:pt x="1611292" y="5488089"/>
                  <a:pt x="1552869" y="5429666"/>
                </a:cubicBezTo>
                <a:cubicBezTo>
                  <a:pt x="1494447" y="5371243"/>
                  <a:pt x="1395274" y="5371243"/>
                  <a:pt x="1336851" y="5429666"/>
                </a:cubicBezTo>
                <a:lnTo>
                  <a:pt x="1063181" y="5703337"/>
                </a:lnTo>
                <a:lnTo>
                  <a:pt x="1004758" y="5653365"/>
                </a:lnTo>
                <a:cubicBezTo>
                  <a:pt x="946335" y="5594942"/>
                  <a:pt x="847162" y="5594942"/>
                  <a:pt x="788739" y="5653365"/>
                </a:cubicBezTo>
                <a:cubicBezTo>
                  <a:pt x="730316" y="5711788"/>
                  <a:pt x="730316" y="5810960"/>
                  <a:pt x="788739" y="5869383"/>
                </a:cubicBezTo>
                <a:lnTo>
                  <a:pt x="946335" y="6026979"/>
                </a:lnTo>
                <a:cubicBezTo>
                  <a:pt x="979387" y="6060039"/>
                  <a:pt x="1012447" y="6068490"/>
                  <a:pt x="1053959" y="6068490"/>
                </a:cubicBezTo>
                <a:cubicBezTo>
                  <a:pt x="1096232" y="6077721"/>
                  <a:pt x="1137744" y="6060809"/>
                  <a:pt x="1170804" y="6027749"/>
                </a:cubicBezTo>
                <a:close/>
              </a:path>
            </a:pathLst>
          </a:custGeom>
          <a:solidFill>
            <a:srgbClr val="0040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6" name="Google Shape;506;p54"/>
          <p:cNvSpPr/>
          <p:nvPr/>
        </p:nvSpPr>
        <p:spPr>
          <a:xfrm>
            <a:off x="11005282" y="3563978"/>
            <a:ext cx="410051" cy="667811"/>
          </a:xfrm>
          <a:custGeom>
            <a:rect b="b" l="l" r="r" t="t"/>
            <a:pathLst>
              <a:path extrusionOk="0" h="6849340" w="4000500">
                <a:moveTo>
                  <a:pt x="3644629" y="0"/>
                </a:moveTo>
                <a:lnTo>
                  <a:pt x="365154" y="0"/>
                </a:lnTo>
                <a:cubicBezTo>
                  <a:pt x="166047" y="0"/>
                  <a:pt x="0" y="166047"/>
                  <a:pt x="0" y="365154"/>
                </a:cubicBezTo>
                <a:lnTo>
                  <a:pt x="0" y="6492076"/>
                </a:lnTo>
                <a:cubicBezTo>
                  <a:pt x="0" y="6691183"/>
                  <a:pt x="166047" y="6857230"/>
                  <a:pt x="365154" y="6857230"/>
                </a:cubicBezTo>
                <a:lnTo>
                  <a:pt x="3636177" y="6857230"/>
                </a:lnTo>
                <a:cubicBezTo>
                  <a:pt x="3835285" y="6857230"/>
                  <a:pt x="4001332" y="6691183"/>
                  <a:pt x="4001332" y="6492076"/>
                </a:cubicBezTo>
                <a:lnTo>
                  <a:pt x="4001332" y="365154"/>
                </a:lnTo>
                <a:cubicBezTo>
                  <a:pt x="4009782" y="158366"/>
                  <a:pt x="3843736" y="0"/>
                  <a:pt x="3644629" y="0"/>
                </a:cubicBezTo>
                <a:close/>
                <a:moveTo>
                  <a:pt x="365154" y="307502"/>
                </a:moveTo>
                <a:lnTo>
                  <a:pt x="3636177" y="307502"/>
                </a:lnTo>
                <a:cubicBezTo>
                  <a:pt x="3669238" y="307502"/>
                  <a:pt x="3694600" y="332102"/>
                  <a:pt x="3694600" y="365925"/>
                </a:cubicBezTo>
                <a:lnTo>
                  <a:pt x="3694600" y="880985"/>
                </a:lnTo>
                <a:lnTo>
                  <a:pt x="307493" y="880985"/>
                </a:lnTo>
                <a:lnTo>
                  <a:pt x="307493" y="365925"/>
                </a:lnTo>
                <a:cubicBezTo>
                  <a:pt x="307493" y="332102"/>
                  <a:pt x="332094" y="307502"/>
                  <a:pt x="365154" y="307502"/>
                </a:cubicBezTo>
                <a:close/>
                <a:moveTo>
                  <a:pt x="3694600" y="1187716"/>
                </a:moveTo>
                <a:lnTo>
                  <a:pt x="3694600" y="5471948"/>
                </a:lnTo>
                <a:lnTo>
                  <a:pt x="332094" y="5471948"/>
                </a:lnTo>
                <a:lnTo>
                  <a:pt x="332094" y="1187716"/>
                </a:lnTo>
                <a:lnTo>
                  <a:pt x="3694600" y="1187716"/>
                </a:lnTo>
                <a:close/>
                <a:moveTo>
                  <a:pt x="3644629" y="6551270"/>
                </a:moveTo>
                <a:lnTo>
                  <a:pt x="365154" y="6551270"/>
                </a:lnTo>
                <a:cubicBezTo>
                  <a:pt x="332094" y="6551270"/>
                  <a:pt x="306731" y="6526669"/>
                  <a:pt x="306731" y="6492847"/>
                </a:cubicBezTo>
                <a:lnTo>
                  <a:pt x="306731" y="5787139"/>
                </a:lnTo>
                <a:lnTo>
                  <a:pt x="3702290" y="5787139"/>
                </a:lnTo>
                <a:lnTo>
                  <a:pt x="3702290" y="6492847"/>
                </a:lnTo>
                <a:cubicBezTo>
                  <a:pt x="3703052" y="6517447"/>
                  <a:pt x="3677689" y="6551270"/>
                  <a:pt x="3644629" y="6551270"/>
                </a:cubicBezTo>
                <a:close/>
                <a:moveTo>
                  <a:pt x="2158642" y="6177655"/>
                </a:moveTo>
                <a:cubicBezTo>
                  <a:pt x="2158642" y="6269139"/>
                  <a:pt x="2084070" y="6343702"/>
                  <a:pt x="1992596" y="6343702"/>
                </a:cubicBezTo>
                <a:cubicBezTo>
                  <a:pt x="1901121" y="6343702"/>
                  <a:pt x="1826549" y="6269130"/>
                  <a:pt x="1826549" y="6177655"/>
                </a:cubicBezTo>
                <a:cubicBezTo>
                  <a:pt x="1826549" y="6086172"/>
                  <a:pt x="1901121" y="6011609"/>
                  <a:pt x="1992596" y="6011609"/>
                </a:cubicBezTo>
                <a:cubicBezTo>
                  <a:pt x="2084070" y="6011609"/>
                  <a:pt x="2158642" y="6086181"/>
                  <a:pt x="2158642" y="6177655"/>
                </a:cubicBezTo>
                <a:close/>
              </a:path>
            </a:pathLst>
          </a:custGeom>
          <a:solidFill>
            <a:srgbClr val="0040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7" name="Google Shape;507;p54"/>
          <p:cNvSpPr txBox="1"/>
          <p:nvPr/>
        </p:nvSpPr>
        <p:spPr>
          <a:xfrm>
            <a:off x="221650" y="2400532"/>
            <a:ext cx="3081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P</a:t>
            </a:r>
            <a:r>
              <a:rPr lang="es-ES" sz="18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reparación de la</a:t>
            </a:r>
            <a:endParaRPr sz="18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 base de datos</a:t>
            </a:r>
            <a:endParaRPr sz="500"/>
          </a:p>
        </p:txBody>
      </p:sp>
      <p:sp>
        <p:nvSpPr>
          <p:cNvPr id="508" name="Google Shape;508;p54"/>
          <p:cNvSpPr txBox="1"/>
          <p:nvPr/>
        </p:nvSpPr>
        <p:spPr>
          <a:xfrm>
            <a:off x="1801834" y="4844193"/>
            <a:ext cx="308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Limpieza y Preprocesamiento</a:t>
            </a:r>
            <a:endParaRPr sz="18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09" name="Google Shape;509;p54"/>
          <p:cNvSpPr txBox="1"/>
          <p:nvPr/>
        </p:nvSpPr>
        <p:spPr>
          <a:xfrm>
            <a:off x="5020666" y="4798011"/>
            <a:ext cx="308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Modelado (RNN GRU)</a:t>
            </a:r>
            <a:endParaRPr sz="18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10" name="Google Shape;510;p54"/>
          <p:cNvSpPr txBox="1"/>
          <p:nvPr/>
        </p:nvSpPr>
        <p:spPr>
          <a:xfrm>
            <a:off x="7283200" y="2308725"/>
            <a:ext cx="154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Entrenamiento y evaluación</a:t>
            </a:r>
            <a:endParaRPr sz="18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11" name="Google Shape;511;p54"/>
          <p:cNvSpPr txBox="1"/>
          <p:nvPr/>
        </p:nvSpPr>
        <p:spPr>
          <a:xfrm>
            <a:off x="10379118" y="2331188"/>
            <a:ext cx="158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C</a:t>
            </a:r>
            <a:r>
              <a:rPr lang="es-ES" sz="18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reación de la app</a:t>
            </a:r>
            <a:endParaRPr sz="18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12" name="Google Shape;512;p54"/>
          <p:cNvSpPr txBox="1"/>
          <p:nvPr/>
        </p:nvSpPr>
        <p:spPr>
          <a:xfrm>
            <a:off x="8102570" y="4844193"/>
            <a:ext cx="308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Creación de mapas</a:t>
            </a:r>
            <a:endParaRPr sz="18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13" name="Google Shape;513;p54"/>
          <p:cNvSpPr txBox="1"/>
          <p:nvPr/>
        </p:nvSpPr>
        <p:spPr>
          <a:xfrm>
            <a:off x="5244358" y="253563"/>
            <a:ext cx="495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METODOLOGÍA</a:t>
            </a:r>
            <a:endParaRPr sz="16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514" name="Google Shape;514;p54"/>
          <p:cNvSpPr txBox="1"/>
          <p:nvPr/>
        </p:nvSpPr>
        <p:spPr>
          <a:xfrm>
            <a:off x="3378084" y="2539718"/>
            <a:ext cx="308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Calidad del dato</a:t>
            </a:r>
            <a:endParaRPr sz="18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grpSp>
        <p:nvGrpSpPr>
          <p:cNvPr id="515" name="Google Shape;515;p54"/>
          <p:cNvGrpSpPr/>
          <p:nvPr/>
        </p:nvGrpSpPr>
        <p:grpSpPr>
          <a:xfrm>
            <a:off x="4591678" y="3707867"/>
            <a:ext cx="654724" cy="542710"/>
            <a:chOff x="5216456" y="3725484"/>
            <a:chExt cx="356196" cy="265631"/>
          </a:xfrm>
        </p:grpSpPr>
        <p:sp>
          <p:nvSpPr>
            <p:cNvPr id="516" name="Google Shape;516;p54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004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54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004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5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44B"/>
              </a:solidFill>
            </a:endParaRPr>
          </a:p>
        </p:txBody>
      </p:sp>
      <p:sp>
        <p:nvSpPr>
          <p:cNvPr id="523" name="Google Shape;523;p55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524" name="Google Shape;524;p55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525" name="Google Shape;525;p55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526" name="Google Shape;526;p55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527" name="Google Shape;527;p55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528" name="Google Shape;528;p55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529" name="Google Shape;529;p55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530" name="Google Shape;530;p55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pic>
        <p:nvPicPr>
          <p:cNvPr id="531" name="Google Shape;531;p55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4;p27" id="532" name="Google Shape;53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5"/>
          <p:cNvSpPr txBox="1"/>
          <p:nvPr/>
        </p:nvSpPr>
        <p:spPr>
          <a:xfrm>
            <a:off x="5244358" y="253563"/>
            <a:ext cx="495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DESARROLLO</a:t>
            </a:r>
            <a:endParaRPr sz="16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descr="Google Shape;319;p34" id="534" name="Google Shape;534;p55"/>
          <p:cNvSpPr txBox="1"/>
          <p:nvPr/>
        </p:nvSpPr>
        <p:spPr>
          <a:xfrm>
            <a:off x="2683050" y="982825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DESARROLLO</a:t>
            </a:r>
            <a:r>
              <a:rPr lang="es-ES" sz="2700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_Contaminantes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descr="Google Shape;320;p34" id="535" name="Google Shape;535;p55"/>
          <p:cNvCxnSpPr/>
          <p:nvPr/>
        </p:nvCxnSpPr>
        <p:spPr>
          <a:xfrm rot="10800000">
            <a:off x="769950" y="1175800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536" name="Google Shape;536;p55"/>
          <p:cNvSpPr/>
          <p:nvPr/>
        </p:nvSpPr>
        <p:spPr>
          <a:xfrm>
            <a:off x="1624050" y="1073338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537" name="Google Shape;537;p55"/>
          <p:cNvSpPr/>
          <p:nvPr/>
        </p:nvSpPr>
        <p:spPr>
          <a:xfrm>
            <a:off x="1930211" y="892011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538" name="Google Shape;538;p55"/>
          <p:cNvSpPr txBox="1"/>
          <p:nvPr/>
        </p:nvSpPr>
        <p:spPr>
          <a:xfrm>
            <a:off x="1930199" y="875663"/>
            <a:ext cx="56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 3</a:t>
            </a:r>
            <a:r>
              <a:rPr b="0" i="0" lang="es-ES" sz="2700" u="non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/>
          </a:p>
        </p:txBody>
      </p:sp>
      <p:grpSp>
        <p:nvGrpSpPr>
          <p:cNvPr id="539" name="Google Shape;539;p55"/>
          <p:cNvGrpSpPr/>
          <p:nvPr/>
        </p:nvGrpSpPr>
        <p:grpSpPr>
          <a:xfrm>
            <a:off x="1943033" y="2468781"/>
            <a:ext cx="3867230" cy="3867230"/>
            <a:chOff x="2902488" y="902232"/>
            <a:chExt cx="3339000" cy="3339000"/>
          </a:xfrm>
        </p:grpSpPr>
        <p:sp>
          <p:nvSpPr>
            <p:cNvPr id="540" name="Google Shape;540;p55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19050">
              <a:solidFill>
                <a:srgbClr val="1D7E7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1" name="Google Shape;541;p55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fmla="val 1811602" name="adj1"/>
                <a:gd fmla="val 16214886" name="adj2"/>
              </a:avLst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42" name="Google Shape;542;p55"/>
          <p:cNvGrpSpPr/>
          <p:nvPr/>
        </p:nvGrpSpPr>
        <p:grpSpPr>
          <a:xfrm>
            <a:off x="2825060" y="3350808"/>
            <a:ext cx="2103175" cy="2103175"/>
            <a:chOff x="3664038" y="1663782"/>
            <a:chExt cx="1815900" cy="1815900"/>
          </a:xfrm>
        </p:grpSpPr>
        <p:sp>
          <p:nvSpPr>
            <p:cNvPr id="543" name="Google Shape;543;p55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1B786E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4" name="Google Shape;544;p55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19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NO2</a:t>
              </a:r>
              <a:endParaRPr b="1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45" name="Google Shape;545;p55"/>
          <p:cNvGrpSpPr/>
          <p:nvPr/>
        </p:nvGrpSpPr>
        <p:grpSpPr>
          <a:xfrm>
            <a:off x="3229537" y="1940173"/>
            <a:ext cx="1304365" cy="1237653"/>
            <a:chOff x="2831072" y="853971"/>
            <a:chExt cx="1126200" cy="1068600"/>
          </a:xfrm>
        </p:grpSpPr>
        <p:sp>
          <p:nvSpPr>
            <p:cNvPr id="546" name="Google Shape;546;p55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7" name="Google Shape;547;p55"/>
            <p:cNvSpPr txBox="1"/>
            <p:nvPr/>
          </p:nvSpPr>
          <p:spPr>
            <a:xfrm>
              <a:off x="2831072" y="938188"/>
              <a:ext cx="1126200" cy="88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Aumenta el riesgo de enfermedades respiratorias</a:t>
              </a:r>
              <a:endPara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48" name="Google Shape;548;p55"/>
          <p:cNvGrpSpPr/>
          <p:nvPr/>
        </p:nvGrpSpPr>
        <p:grpSpPr>
          <a:xfrm>
            <a:off x="1581831" y="4767153"/>
            <a:ext cx="1237735" cy="1237653"/>
            <a:chOff x="2859802" y="853971"/>
            <a:chExt cx="1068671" cy="1068600"/>
          </a:xfrm>
        </p:grpSpPr>
        <p:sp>
          <p:nvSpPr>
            <p:cNvPr id="549" name="Google Shape;549;p55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0" name="Google Shape;550;p55"/>
            <p:cNvSpPr txBox="1"/>
            <p:nvPr/>
          </p:nvSpPr>
          <p:spPr>
            <a:xfrm>
              <a:off x="2859802" y="1022202"/>
              <a:ext cx="1068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Afecta a la función pulmonar</a:t>
              </a:r>
              <a:endPara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51" name="Google Shape;551;p55"/>
          <p:cNvGrpSpPr/>
          <p:nvPr/>
        </p:nvGrpSpPr>
        <p:grpSpPr>
          <a:xfrm>
            <a:off x="4928350" y="4758287"/>
            <a:ext cx="1237660" cy="1237796"/>
            <a:chOff x="5214442" y="3234278"/>
            <a:chExt cx="1068606" cy="1068724"/>
          </a:xfrm>
        </p:grpSpPr>
        <p:sp>
          <p:nvSpPr>
            <p:cNvPr id="552" name="Google Shape;552;p55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3" name="Google Shape;553;p55"/>
            <p:cNvSpPr txBox="1"/>
            <p:nvPr/>
          </p:nvSpPr>
          <p:spPr>
            <a:xfrm>
              <a:off x="5214442" y="3294102"/>
              <a:ext cx="1068600" cy="10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Quema de combustibles fósiles en vehículos e industria</a:t>
              </a:r>
              <a:endPara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6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44B"/>
              </a:solidFill>
            </a:endParaRPr>
          </a:p>
        </p:txBody>
      </p:sp>
      <p:sp>
        <p:nvSpPr>
          <p:cNvPr id="559" name="Google Shape;559;p56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560" name="Google Shape;560;p56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561" name="Google Shape;561;p56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562" name="Google Shape;562;p56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563" name="Google Shape;563;p56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564" name="Google Shape;564;p56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565" name="Google Shape;565;p56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566" name="Google Shape;566;p56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pic>
        <p:nvPicPr>
          <p:cNvPr id="567" name="Google Shape;567;p56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4;p27" id="568" name="Google Shape;568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56"/>
          <p:cNvSpPr txBox="1"/>
          <p:nvPr/>
        </p:nvSpPr>
        <p:spPr>
          <a:xfrm>
            <a:off x="5244358" y="253563"/>
            <a:ext cx="495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DESARROLLO</a:t>
            </a:r>
            <a:endParaRPr sz="16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descr="Google Shape;319;p34" id="570" name="Google Shape;570;p56"/>
          <p:cNvSpPr txBox="1"/>
          <p:nvPr/>
        </p:nvSpPr>
        <p:spPr>
          <a:xfrm>
            <a:off x="2683050" y="982825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DESARROLLO</a:t>
            </a:r>
            <a:r>
              <a:rPr lang="es-ES" sz="2700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_Contaminantes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descr="Google Shape;320;p34" id="571" name="Google Shape;571;p56"/>
          <p:cNvCxnSpPr/>
          <p:nvPr/>
        </p:nvCxnSpPr>
        <p:spPr>
          <a:xfrm rot="10800000">
            <a:off x="769950" y="1175800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572" name="Google Shape;572;p56"/>
          <p:cNvSpPr/>
          <p:nvPr/>
        </p:nvSpPr>
        <p:spPr>
          <a:xfrm>
            <a:off x="1624050" y="1073338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573" name="Google Shape;573;p56"/>
          <p:cNvSpPr/>
          <p:nvPr/>
        </p:nvSpPr>
        <p:spPr>
          <a:xfrm>
            <a:off x="1930211" y="892011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574" name="Google Shape;574;p56"/>
          <p:cNvSpPr txBox="1"/>
          <p:nvPr/>
        </p:nvSpPr>
        <p:spPr>
          <a:xfrm>
            <a:off x="1930199" y="875663"/>
            <a:ext cx="56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 3</a:t>
            </a:r>
            <a:r>
              <a:rPr b="0" i="0" lang="es-ES" sz="2700" u="non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/>
          </a:p>
        </p:txBody>
      </p:sp>
      <p:grpSp>
        <p:nvGrpSpPr>
          <p:cNvPr id="575" name="Google Shape;575;p56"/>
          <p:cNvGrpSpPr/>
          <p:nvPr/>
        </p:nvGrpSpPr>
        <p:grpSpPr>
          <a:xfrm>
            <a:off x="7339083" y="2468781"/>
            <a:ext cx="3867230" cy="3867230"/>
            <a:chOff x="2902488" y="902232"/>
            <a:chExt cx="3339000" cy="3339000"/>
          </a:xfrm>
        </p:grpSpPr>
        <p:sp>
          <p:nvSpPr>
            <p:cNvPr id="576" name="Google Shape;576;p56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19050">
              <a:solidFill>
                <a:srgbClr val="1D7E7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77" name="Google Shape;577;p56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fmla="val 1811602" name="adj1"/>
                <a:gd fmla="val 16214886" name="adj2"/>
              </a:avLst>
            </a:prstGeom>
            <a:solidFill>
              <a:srgbClr val="74C0C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78" name="Google Shape;578;p56"/>
          <p:cNvGrpSpPr/>
          <p:nvPr/>
        </p:nvGrpSpPr>
        <p:grpSpPr>
          <a:xfrm>
            <a:off x="8221110" y="3350808"/>
            <a:ext cx="2103175" cy="2103175"/>
            <a:chOff x="3664038" y="1663782"/>
            <a:chExt cx="1815900" cy="1815900"/>
          </a:xfrm>
        </p:grpSpPr>
        <p:sp>
          <p:nvSpPr>
            <p:cNvPr id="579" name="Google Shape;579;p56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087E8B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80" name="Google Shape;580;p56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solidFill>
              <a:srgbClr val="087E8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19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PM10</a:t>
              </a:r>
              <a:endParaRPr b="1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81" name="Google Shape;581;p56"/>
          <p:cNvGrpSpPr/>
          <p:nvPr/>
        </p:nvGrpSpPr>
        <p:grpSpPr>
          <a:xfrm>
            <a:off x="8658946" y="1940173"/>
            <a:ext cx="1237658" cy="1237653"/>
            <a:chOff x="2859873" y="853971"/>
            <a:chExt cx="1068605" cy="1068600"/>
          </a:xfrm>
        </p:grpSpPr>
        <p:sp>
          <p:nvSpPr>
            <p:cNvPr id="582" name="Google Shape;582;p56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19A68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83" name="Google Shape;583;p56"/>
            <p:cNvSpPr txBox="1"/>
            <p:nvPr/>
          </p:nvSpPr>
          <p:spPr>
            <a:xfrm>
              <a:off x="2859878" y="1022191"/>
              <a:ext cx="1068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 &lt; 10 </a:t>
              </a:r>
              <a:r>
                <a:rPr lang="es-ES" sz="1200">
                  <a:solidFill>
                    <a:srgbClr val="E8EA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μm</a:t>
              </a:r>
              <a:endPara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84" name="Google Shape;584;p56"/>
          <p:cNvGrpSpPr/>
          <p:nvPr/>
        </p:nvGrpSpPr>
        <p:grpSpPr>
          <a:xfrm>
            <a:off x="6977881" y="4767153"/>
            <a:ext cx="1237735" cy="1237653"/>
            <a:chOff x="2859802" y="853971"/>
            <a:chExt cx="1068671" cy="1068600"/>
          </a:xfrm>
        </p:grpSpPr>
        <p:sp>
          <p:nvSpPr>
            <p:cNvPr id="585" name="Google Shape;585;p56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19A68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86" name="Google Shape;586;p56"/>
            <p:cNvSpPr txBox="1"/>
            <p:nvPr/>
          </p:nvSpPr>
          <p:spPr>
            <a:xfrm>
              <a:off x="2859802" y="1022202"/>
              <a:ext cx="1068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Penetración profunda en pulmones</a:t>
              </a:r>
              <a:endPara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87" name="Google Shape;587;p56"/>
          <p:cNvGrpSpPr/>
          <p:nvPr/>
        </p:nvGrpSpPr>
        <p:grpSpPr>
          <a:xfrm>
            <a:off x="10324399" y="4758287"/>
            <a:ext cx="1237661" cy="1237653"/>
            <a:chOff x="5214441" y="3234278"/>
            <a:chExt cx="1068607" cy="1068600"/>
          </a:xfrm>
        </p:grpSpPr>
        <p:sp>
          <p:nvSpPr>
            <p:cNvPr id="588" name="Google Shape;588;p56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19A68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89" name="Google Shape;589;p56"/>
            <p:cNvSpPr txBox="1"/>
            <p:nvPr/>
          </p:nvSpPr>
          <p:spPr>
            <a:xfrm>
              <a:off x="5214441" y="3402510"/>
              <a:ext cx="1068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Polvo, cenizas, neumáticos, industria…</a:t>
              </a:r>
              <a:endPara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90" name="Google Shape;590;p56"/>
          <p:cNvGrpSpPr/>
          <p:nvPr/>
        </p:nvGrpSpPr>
        <p:grpSpPr>
          <a:xfrm>
            <a:off x="1943033" y="2468781"/>
            <a:ext cx="3867230" cy="3867230"/>
            <a:chOff x="2902488" y="902232"/>
            <a:chExt cx="3339000" cy="3339000"/>
          </a:xfrm>
        </p:grpSpPr>
        <p:sp>
          <p:nvSpPr>
            <p:cNvPr id="591" name="Google Shape;591;p56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19050">
              <a:solidFill>
                <a:srgbClr val="1D7E7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92" name="Google Shape;592;p56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fmla="val 1811602" name="adj1"/>
                <a:gd fmla="val 16214886" name="adj2"/>
              </a:avLst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93" name="Google Shape;593;p56"/>
          <p:cNvGrpSpPr/>
          <p:nvPr/>
        </p:nvGrpSpPr>
        <p:grpSpPr>
          <a:xfrm>
            <a:off x="2825060" y="3350808"/>
            <a:ext cx="2103175" cy="2103175"/>
            <a:chOff x="3664038" y="1663782"/>
            <a:chExt cx="1815900" cy="1815900"/>
          </a:xfrm>
        </p:grpSpPr>
        <p:sp>
          <p:nvSpPr>
            <p:cNvPr id="594" name="Google Shape;594;p56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1B786E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95" name="Google Shape;595;p56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19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NO2</a:t>
              </a:r>
              <a:endParaRPr b="1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96" name="Google Shape;596;p56"/>
          <p:cNvGrpSpPr/>
          <p:nvPr/>
        </p:nvGrpSpPr>
        <p:grpSpPr>
          <a:xfrm>
            <a:off x="3229537" y="1940173"/>
            <a:ext cx="1304365" cy="1237653"/>
            <a:chOff x="2831072" y="853971"/>
            <a:chExt cx="1126200" cy="1068600"/>
          </a:xfrm>
        </p:grpSpPr>
        <p:sp>
          <p:nvSpPr>
            <p:cNvPr id="597" name="Google Shape;597;p56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98" name="Google Shape;598;p56"/>
            <p:cNvSpPr txBox="1"/>
            <p:nvPr/>
          </p:nvSpPr>
          <p:spPr>
            <a:xfrm>
              <a:off x="2831072" y="938188"/>
              <a:ext cx="1126200" cy="88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Aumenta el riesgo de enfermedades respiratorias</a:t>
              </a:r>
              <a:endPara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99" name="Google Shape;599;p56"/>
          <p:cNvGrpSpPr/>
          <p:nvPr/>
        </p:nvGrpSpPr>
        <p:grpSpPr>
          <a:xfrm>
            <a:off x="1581831" y="4767153"/>
            <a:ext cx="1237735" cy="1237653"/>
            <a:chOff x="2859802" y="853971"/>
            <a:chExt cx="1068671" cy="1068600"/>
          </a:xfrm>
        </p:grpSpPr>
        <p:sp>
          <p:nvSpPr>
            <p:cNvPr id="600" name="Google Shape;600;p56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01" name="Google Shape;601;p56"/>
            <p:cNvSpPr txBox="1"/>
            <p:nvPr/>
          </p:nvSpPr>
          <p:spPr>
            <a:xfrm>
              <a:off x="2859802" y="1022202"/>
              <a:ext cx="1068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Afecta a la función pulmonar</a:t>
              </a:r>
              <a:endPara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02" name="Google Shape;602;p56"/>
          <p:cNvGrpSpPr/>
          <p:nvPr/>
        </p:nvGrpSpPr>
        <p:grpSpPr>
          <a:xfrm>
            <a:off x="4928350" y="4758287"/>
            <a:ext cx="1237660" cy="1237796"/>
            <a:chOff x="5214442" y="3234278"/>
            <a:chExt cx="1068606" cy="1068724"/>
          </a:xfrm>
        </p:grpSpPr>
        <p:sp>
          <p:nvSpPr>
            <p:cNvPr id="603" name="Google Shape;603;p56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04" name="Google Shape;604;p56"/>
            <p:cNvSpPr txBox="1"/>
            <p:nvPr/>
          </p:nvSpPr>
          <p:spPr>
            <a:xfrm>
              <a:off x="5214442" y="3294102"/>
              <a:ext cx="1068600" cy="10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Quema de combustibles fósiles en vehículos e industria</a:t>
              </a:r>
              <a:endPara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7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44B"/>
              </a:solidFill>
            </a:endParaRPr>
          </a:p>
        </p:txBody>
      </p:sp>
      <p:sp>
        <p:nvSpPr>
          <p:cNvPr id="610" name="Google Shape;610;p57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611" name="Google Shape;611;p57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612" name="Google Shape;612;p57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613" name="Google Shape;613;p57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614" name="Google Shape;614;p57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615" name="Google Shape;615;p57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616" name="Google Shape;616;p57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617" name="Google Shape;617;p57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pic>
        <p:nvPicPr>
          <p:cNvPr id="618" name="Google Shape;618;p57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4;p27" id="619" name="Google Shape;61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7"/>
          <p:cNvSpPr txBox="1"/>
          <p:nvPr/>
        </p:nvSpPr>
        <p:spPr>
          <a:xfrm>
            <a:off x="5244358" y="253563"/>
            <a:ext cx="495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DESARROLLO</a:t>
            </a:r>
            <a:endParaRPr sz="16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descr="Google Shape;319;p34" id="621" name="Google Shape;621;p57"/>
          <p:cNvSpPr txBox="1"/>
          <p:nvPr/>
        </p:nvSpPr>
        <p:spPr>
          <a:xfrm>
            <a:off x="2683050" y="982825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DESARROLLO</a:t>
            </a:r>
            <a:r>
              <a:rPr lang="es-ES" sz="2700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_Limpieza de datos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descr="Google Shape;320;p34" id="622" name="Google Shape;622;p57"/>
          <p:cNvCxnSpPr/>
          <p:nvPr/>
        </p:nvCxnSpPr>
        <p:spPr>
          <a:xfrm rot="10800000">
            <a:off x="769950" y="1175800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623" name="Google Shape;623;p57"/>
          <p:cNvSpPr/>
          <p:nvPr/>
        </p:nvSpPr>
        <p:spPr>
          <a:xfrm>
            <a:off x="1624050" y="1073338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624" name="Google Shape;624;p57"/>
          <p:cNvSpPr/>
          <p:nvPr/>
        </p:nvSpPr>
        <p:spPr>
          <a:xfrm>
            <a:off x="1930211" y="892011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625" name="Google Shape;625;p57"/>
          <p:cNvSpPr txBox="1"/>
          <p:nvPr/>
        </p:nvSpPr>
        <p:spPr>
          <a:xfrm>
            <a:off x="1930199" y="875663"/>
            <a:ext cx="56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 3</a:t>
            </a:r>
            <a:r>
              <a:rPr b="0" i="0" lang="es-ES" sz="2700" u="non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/>
          </a:p>
        </p:txBody>
      </p:sp>
      <p:grpSp>
        <p:nvGrpSpPr>
          <p:cNvPr id="626" name="Google Shape;626;p57"/>
          <p:cNvGrpSpPr/>
          <p:nvPr/>
        </p:nvGrpSpPr>
        <p:grpSpPr>
          <a:xfrm>
            <a:off x="2243200" y="1722171"/>
            <a:ext cx="3484450" cy="4451831"/>
            <a:chOff x="0" y="1189989"/>
            <a:chExt cx="2726700" cy="3390838"/>
          </a:xfrm>
        </p:grpSpPr>
        <p:sp>
          <p:nvSpPr>
            <p:cNvPr id="627" name="Google Shape;627;p57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fmla="val 50000" name="adj"/>
              </a:avLst>
            </a:prstGeom>
            <a:solidFill>
              <a:srgbClr val="00C3C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lang="es-ES" sz="12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ORIGEN DE LOS DATOS</a:t>
              </a:r>
              <a:endParaRPr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28" name="Google Shape;628;p57"/>
            <p:cNvSpPr txBox="1"/>
            <p:nvPr/>
          </p:nvSpPr>
          <p:spPr>
            <a:xfrm>
              <a:off x="199233" y="1965128"/>
              <a:ext cx="2149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500">
                  <a:latin typeface="Montserrat"/>
                  <a:ea typeface="Montserrat"/>
                  <a:cs typeface="Montserrat"/>
                  <a:sym typeface="Montserrat"/>
                </a:rPr>
                <a:t>Extracción</a:t>
              </a:r>
              <a:r>
                <a:rPr lang="es-ES" sz="1500">
                  <a:latin typeface="Montserrat"/>
                  <a:ea typeface="Montserrat"/>
                  <a:cs typeface="Montserrat"/>
                  <a:sym typeface="Montserrat"/>
                </a:rPr>
                <a:t> de datos en de la fuente Open Data BCN.Obtuvimos los datos de contaminación por hora desde Junio del 2019 a Junio del 2023.</a:t>
              </a:r>
              <a:endParaRPr sz="15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500">
                  <a:latin typeface="Montserrat"/>
                  <a:ea typeface="Montserrat"/>
                  <a:cs typeface="Montserrat"/>
                  <a:sym typeface="Montserrat"/>
                </a:rPr>
                <a:t>Tambíen se </a:t>
              </a:r>
              <a:r>
                <a:rPr lang="es-ES" sz="1500">
                  <a:latin typeface="Montserrat"/>
                  <a:ea typeface="Montserrat"/>
                  <a:cs typeface="Montserrat"/>
                  <a:sym typeface="Montserrat"/>
                </a:rPr>
                <a:t>obtuvieron</a:t>
              </a:r>
              <a:r>
                <a:rPr lang="es-ES" sz="1500">
                  <a:latin typeface="Montserrat"/>
                  <a:ea typeface="Montserrat"/>
                  <a:cs typeface="Montserrat"/>
                  <a:sym typeface="Montserrat"/>
                </a:rPr>
                <a:t> los datos </a:t>
              </a:r>
              <a:r>
                <a:rPr lang="es-ES" sz="1500">
                  <a:latin typeface="Montserrat"/>
                  <a:ea typeface="Montserrat"/>
                  <a:cs typeface="Montserrat"/>
                  <a:sym typeface="Montserrat"/>
                </a:rPr>
                <a:t>geográficos</a:t>
              </a:r>
              <a:r>
                <a:rPr lang="es-ES" sz="1500">
                  <a:latin typeface="Montserrat"/>
                  <a:ea typeface="Montserrat"/>
                  <a:cs typeface="Montserrat"/>
                  <a:sym typeface="Montserrat"/>
                </a:rPr>
                <a:t> de los distritos y barrios de Barcelona de </a:t>
              </a:r>
              <a:r>
                <a:rPr lang="es-ES" sz="1500">
                  <a:latin typeface="Montserrat"/>
                  <a:ea typeface="Montserrat"/>
                  <a:cs typeface="Montserrat"/>
                  <a:sym typeface="Montserrat"/>
                </a:rPr>
                <a:t>Open Data Soft.</a:t>
              </a:r>
              <a:r>
                <a:rPr lang="es-ES" sz="1500"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sz="15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8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44B"/>
              </a:solidFill>
            </a:endParaRPr>
          </a:p>
        </p:txBody>
      </p:sp>
      <p:sp>
        <p:nvSpPr>
          <p:cNvPr id="634" name="Google Shape;634;p58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635" name="Google Shape;635;p58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636" name="Google Shape;636;p58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637" name="Google Shape;637;p58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638" name="Google Shape;638;p58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639" name="Google Shape;639;p58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640" name="Google Shape;640;p58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641" name="Google Shape;641;p58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pic>
        <p:nvPicPr>
          <p:cNvPr id="642" name="Google Shape;642;p58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4;p27" id="643" name="Google Shape;64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58"/>
          <p:cNvSpPr txBox="1"/>
          <p:nvPr/>
        </p:nvSpPr>
        <p:spPr>
          <a:xfrm>
            <a:off x="5244358" y="253563"/>
            <a:ext cx="495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DESARROLLO</a:t>
            </a:r>
            <a:endParaRPr sz="16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descr="Google Shape;319;p34" id="645" name="Google Shape;645;p58"/>
          <p:cNvSpPr txBox="1"/>
          <p:nvPr/>
        </p:nvSpPr>
        <p:spPr>
          <a:xfrm>
            <a:off x="2683050" y="982825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DESARROLLO</a:t>
            </a:r>
            <a:r>
              <a:rPr lang="es-ES" sz="2700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_Limpieza de datos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descr="Google Shape;320;p34" id="646" name="Google Shape;646;p58"/>
          <p:cNvCxnSpPr/>
          <p:nvPr/>
        </p:nvCxnSpPr>
        <p:spPr>
          <a:xfrm rot="10800000">
            <a:off x="769950" y="1175800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647" name="Google Shape;647;p58"/>
          <p:cNvSpPr/>
          <p:nvPr/>
        </p:nvSpPr>
        <p:spPr>
          <a:xfrm>
            <a:off x="1624050" y="1073338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648" name="Google Shape;648;p58"/>
          <p:cNvSpPr/>
          <p:nvPr/>
        </p:nvSpPr>
        <p:spPr>
          <a:xfrm>
            <a:off x="1930211" y="892011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649" name="Google Shape;649;p58"/>
          <p:cNvSpPr txBox="1"/>
          <p:nvPr/>
        </p:nvSpPr>
        <p:spPr>
          <a:xfrm>
            <a:off x="1930199" y="875663"/>
            <a:ext cx="56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 3</a:t>
            </a:r>
            <a:r>
              <a:rPr b="0" i="0" lang="es-ES" sz="2700" u="non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/>
          </a:p>
        </p:txBody>
      </p:sp>
      <p:sp>
        <p:nvSpPr>
          <p:cNvPr id="650" name="Google Shape;650;p58"/>
          <p:cNvSpPr/>
          <p:nvPr/>
        </p:nvSpPr>
        <p:spPr>
          <a:xfrm>
            <a:off x="2243200" y="1722171"/>
            <a:ext cx="3484450" cy="878330"/>
          </a:xfrm>
          <a:prstGeom prst="homePlate">
            <a:avLst>
              <a:gd fmla="val 50000" name="adj"/>
            </a:avLst>
          </a:prstGeom>
          <a:solidFill>
            <a:srgbClr val="00C3C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ORIGEN DE LOS DATOS</a:t>
            </a:r>
            <a:endParaRPr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51" name="Google Shape;651;p58"/>
          <p:cNvGrpSpPr/>
          <p:nvPr/>
        </p:nvGrpSpPr>
        <p:grpSpPr>
          <a:xfrm>
            <a:off x="5135631" y="1721890"/>
            <a:ext cx="3247527" cy="4179522"/>
            <a:chOff x="2263425" y="1189775"/>
            <a:chExt cx="2541300" cy="3183427"/>
          </a:xfrm>
        </p:grpSpPr>
        <p:sp>
          <p:nvSpPr>
            <p:cNvPr id="652" name="Google Shape;652;p58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087E8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lang="es-ES" sz="12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PREPARACIÓN DE LA BASE DE DATOS</a:t>
              </a:r>
              <a:endParaRPr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53" name="Google Shape;653;p58"/>
            <p:cNvSpPr txBox="1"/>
            <p:nvPr/>
          </p:nvSpPr>
          <p:spPr>
            <a:xfrm>
              <a:off x="2518155" y="1924302"/>
              <a:ext cx="1905000" cy="244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500">
                  <a:latin typeface="Montserrat"/>
                  <a:ea typeface="Montserrat"/>
                  <a:cs typeface="Montserrat"/>
                  <a:sym typeface="Montserrat"/>
                </a:rPr>
                <a:t>Conjunto de más de 50 tablas que detallan por horas 17 contaminantes distintos. Entre ellos, los más relevantes son NO, NOx, PM10 y NO2.</a:t>
              </a:r>
              <a:endParaRPr sz="15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54" name="Google Shape;654;p58"/>
          <p:cNvSpPr txBox="1"/>
          <p:nvPr/>
        </p:nvSpPr>
        <p:spPr>
          <a:xfrm>
            <a:off x="2497800" y="2739850"/>
            <a:ext cx="2746500" cy="3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latin typeface="Montserrat"/>
                <a:ea typeface="Montserrat"/>
                <a:cs typeface="Montserrat"/>
                <a:sym typeface="Montserrat"/>
              </a:rPr>
              <a:t>Extracción de datos en de la fuente Open Data BCN.Obtuvimos los datos de contaminación por hora desde Junio del 2019 a Junio del 2023.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latin typeface="Montserrat"/>
                <a:ea typeface="Montserrat"/>
                <a:cs typeface="Montserrat"/>
                <a:sym typeface="Montserrat"/>
              </a:rPr>
              <a:t>Tambíen se obtuvieron los datos geográficos de los distritos y barrios de Barcelona de Open Data Soft.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9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44B"/>
              </a:solidFill>
            </a:endParaRPr>
          </a:p>
        </p:txBody>
      </p:sp>
      <p:sp>
        <p:nvSpPr>
          <p:cNvPr id="660" name="Google Shape;660;p59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661" name="Google Shape;661;p59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662" name="Google Shape;662;p59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663" name="Google Shape;663;p59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664" name="Google Shape;664;p59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665" name="Google Shape;665;p59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666" name="Google Shape;666;p59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667" name="Google Shape;667;p59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pic>
        <p:nvPicPr>
          <p:cNvPr id="668" name="Google Shape;668;p59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4;p27" id="669" name="Google Shape;669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9"/>
          <p:cNvSpPr txBox="1"/>
          <p:nvPr/>
        </p:nvSpPr>
        <p:spPr>
          <a:xfrm>
            <a:off x="5244358" y="253563"/>
            <a:ext cx="495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DESARROLLO</a:t>
            </a:r>
            <a:endParaRPr sz="16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descr="Google Shape;319;p34" id="671" name="Google Shape;671;p59"/>
          <p:cNvSpPr txBox="1"/>
          <p:nvPr/>
        </p:nvSpPr>
        <p:spPr>
          <a:xfrm>
            <a:off x="2683050" y="982825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DESARROLLO</a:t>
            </a:r>
            <a:r>
              <a:rPr lang="es-ES" sz="2700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_Limpieza de datos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descr="Google Shape;320;p34" id="672" name="Google Shape;672;p59"/>
          <p:cNvCxnSpPr/>
          <p:nvPr/>
        </p:nvCxnSpPr>
        <p:spPr>
          <a:xfrm rot="10800000">
            <a:off x="769950" y="1175800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673" name="Google Shape;673;p59"/>
          <p:cNvSpPr/>
          <p:nvPr/>
        </p:nvSpPr>
        <p:spPr>
          <a:xfrm>
            <a:off x="1624050" y="1073338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674" name="Google Shape;674;p59"/>
          <p:cNvSpPr/>
          <p:nvPr/>
        </p:nvSpPr>
        <p:spPr>
          <a:xfrm>
            <a:off x="1930211" y="892011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675" name="Google Shape;675;p59"/>
          <p:cNvSpPr txBox="1"/>
          <p:nvPr/>
        </p:nvSpPr>
        <p:spPr>
          <a:xfrm>
            <a:off x="1930199" y="875663"/>
            <a:ext cx="56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 3</a:t>
            </a:r>
            <a:r>
              <a:rPr b="0" i="0" lang="es-ES" sz="2700" u="non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/>
          </a:p>
        </p:txBody>
      </p:sp>
      <p:sp>
        <p:nvSpPr>
          <p:cNvPr id="676" name="Google Shape;676;p59"/>
          <p:cNvSpPr/>
          <p:nvPr/>
        </p:nvSpPr>
        <p:spPr>
          <a:xfrm>
            <a:off x="2243200" y="1722171"/>
            <a:ext cx="3484450" cy="878330"/>
          </a:xfrm>
          <a:prstGeom prst="homePlate">
            <a:avLst>
              <a:gd fmla="val 50000" name="adj"/>
            </a:avLst>
          </a:prstGeom>
          <a:solidFill>
            <a:srgbClr val="00C3C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ORIGEN DE LOS DATOS</a:t>
            </a:r>
            <a:endParaRPr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77" name="Google Shape;677;p59"/>
          <p:cNvGrpSpPr/>
          <p:nvPr/>
        </p:nvGrpSpPr>
        <p:grpSpPr>
          <a:xfrm>
            <a:off x="5135631" y="1721890"/>
            <a:ext cx="3247527" cy="4179522"/>
            <a:chOff x="2263425" y="1189775"/>
            <a:chExt cx="2541300" cy="3183427"/>
          </a:xfrm>
        </p:grpSpPr>
        <p:sp>
          <p:nvSpPr>
            <p:cNvPr id="678" name="Google Shape;678;p59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087E8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lang="es-ES" sz="12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PREPARACIÓN DE LA BASE DE DATOS</a:t>
              </a:r>
              <a:endParaRPr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79" name="Google Shape;679;p59"/>
            <p:cNvSpPr txBox="1"/>
            <p:nvPr/>
          </p:nvSpPr>
          <p:spPr>
            <a:xfrm>
              <a:off x="2518155" y="1924302"/>
              <a:ext cx="1905000" cy="244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500">
                  <a:latin typeface="Montserrat"/>
                  <a:ea typeface="Montserrat"/>
                  <a:cs typeface="Montserrat"/>
                  <a:sym typeface="Montserrat"/>
                </a:rPr>
                <a:t>Conjunto de más de 50 tablas que detallan por horas 17 contaminantes distintos. </a:t>
              </a:r>
              <a:endParaRPr sz="15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500">
                  <a:latin typeface="Montserrat"/>
                  <a:ea typeface="Montserrat"/>
                  <a:cs typeface="Montserrat"/>
                  <a:sym typeface="Montserrat"/>
                </a:rPr>
                <a:t>Entre ellos, los más relevantes son NO, NOx, PM10 y NO2.</a:t>
              </a:r>
              <a:endParaRPr sz="15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80" name="Google Shape;680;p59"/>
          <p:cNvGrpSpPr/>
          <p:nvPr/>
        </p:nvGrpSpPr>
        <p:grpSpPr>
          <a:xfrm>
            <a:off x="7776474" y="1721890"/>
            <a:ext cx="3247527" cy="4572991"/>
            <a:chOff x="4329974" y="1189775"/>
            <a:chExt cx="2541300" cy="3483122"/>
          </a:xfrm>
        </p:grpSpPr>
        <p:sp>
          <p:nvSpPr>
            <p:cNvPr id="681" name="Google Shape;681;p59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00C3C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lang="es-ES" sz="12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LIMPIEZA Y PREPROCESAMIENTO</a:t>
              </a:r>
              <a:endParaRPr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82" name="Google Shape;682;p59"/>
            <p:cNvSpPr txBox="1"/>
            <p:nvPr/>
          </p:nvSpPr>
          <p:spPr>
            <a:xfrm>
              <a:off x="4455982" y="1955797"/>
              <a:ext cx="2310600" cy="271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300">
                  <a:latin typeface="Montserrat"/>
                  <a:ea typeface="Montserrat"/>
                  <a:cs typeface="Montserrat"/>
                  <a:sym typeface="Montserrat"/>
                </a:rPr>
                <a:t>Identificación de datos faltantes (NaN) y duplicados</a:t>
              </a:r>
              <a:endParaRPr sz="13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300">
                  <a:latin typeface="Montserrat"/>
                  <a:ea typeface="Montserrat"/>
                  <a:cs typeface="Montserrat"/>
                  <a:sym typeface="Montserrat"/>
                </a:rPr>
                <a:t>Reestructuración de los datos </a:t>
              </a:r>
              <a:endParaRPr sz="13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300">
                  <a:latin typeface="Montserrat"/>
                  <a:ea typeface="Montserrat"/>
                  <a:cs typeface="Montserrat"/>
                  <a:sym typeface="Montserrat"/>
                </a:rPr>
                <a:t>Detección y tratamiento de valores atípicos.</a:t>
              </a:r>
              <a:endParaRPr sz="13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300">
                  <a:latin typeface="Montserrat"/>
                  <a:ea typeface="Montserrat"/>
                  <a:cs typeface="Montserrat"/>
                  <a:sym typeface="Montserrat"/>
                </a:rPr>
                <a:t>Creación de </a:t>
              </a:r>
              <a:r>
                <a:rPr lang="es-ES" sz="1300">
                  <a:latin typeface="Montserrat"/>
                  <a:ea typeface="Montserrat"/>
                  <a:cs typeface="Montserrat"/>
                  <a:sym typeface="Montserrat"/>
                </a:rPr>
                <a:t>geometrías</a:t>
              </a:r>
              <a:r>
                <a:rPr lang="es-ES" sz="1300">
                  <a:latin typeface="Montserrat"/>
                  <a:ea typeface="Montserrat"/>
                  <a:cs typeface="Montserrat"/>
                  <a:sym typeface="Montserrat"/>
                </a:rPr>
                <a:t> para representar los mapas. </a:t>
              </a:r>
              <a:endParaRPr sz="13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300">
                  <a:latin typeface="Montserrat"/>
                  <a:ea typeface="Montserrat"/>
                  <a:cs typeface="Montserrat"/>
                  <a:sym typeface="Montserrat"/>
                </a:rPr>
                <a:t>Generación de las etiquetas de clasificación.</a:t>
              </a:r>
              <a:endParaRPr sz="13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300">
                  <a:latin typeface="Montserrat"/>
                  <a:ea typeface="Montserrat"/>
                  <a:cs typeface="Montserrat"/>
                  <a:sym typeface="Montserrat"/>
                </a:rPr>
                <a:t>Normalización, codificación y estandarización.</a:t>
              </a:r>
              <a:endParaRPr sz="13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ES" sz="1300">
                  <a:latin typeface="Montserrat"/>
                  <a:ea typeface="Montserrat"/>
                  <a:cs typeface="Montserrat"/>
                  <a:sym typeface="Montserrat"/>
                </a:rPr>
                <a:t>SMOTE (Balanceado de etiquetas).</a:t>
              </a:r>
              <a:endParaRPr sz="13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83" name="Google Shape;683;p59"/>
          <p:cNvSpPr txBox="1"/>
          <p:nvPr/>
        </p:nvSpPr>
        <p:spPr>
          <a:xfrm>
            <a:off x="2497800" y="2739850"/>
            <a:ext cx="2746500" cy="3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latin typeface="Montserrat"/>
                <a:ea typeface="Montserrat"/>
                <a:cs typeface="Montserrat"/>
                <a:sym typeface="Montserrat"/>
              </a:rPr>
              <a:t>Extracción de datos en de la fuente Open Data BCN.Obtuvimos los datos de contaminación por hora desde Junio del 2019 a Junio del 2023.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latin typeface="Montserrat"/>
                <a:ea typeface="Montserrat"/>
                <a:cs typeface="Montserrat"/>
                <a:sym typeface="Montserrat"/>
              </a:rPr>
              <a:t>Tambíen se obtuvieron los datos geográficos de los distritos y barrios de Barcelona de Open Data Soft.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0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44B"/>
              </a:solidFill>
            </a:endParaRPr>
          </a:p>
        </p:txBody>
      </p:sp>
      <p:sp>
        <p:nvSpPr>
          <p:cNvPr id="689" name="Google Shape;689;p60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690" name="Google Shape;690;p60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691" name="Google Shape;691;p60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692" name="Google Shape;692;p60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693" name="Google Shape;693;p60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694" name="Google Shape;694;p60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695" name="Google Shape;695;p60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696" name="Google Shape;696;p60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pic>
        <p:nvPicPr>
          <p:cNvPr id="697" name="Google Shape;697;p60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4;p27" id="698" name="Google Shape;698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60"/>
          <p:cNvSpPr txBox="1"/>
          <p:nvPr/>
        </p:nvSpPr>
        <p:spPr>
          <a:xfrm>
            <a:off x="5244358" y="253563"/>
            <a:ext cx="495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DESARROLLO</a:t>
            </a:r>
            <a:endParaRPr sz="16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700" name="Google Shape;700;p60"/>
          <p:cNvPicPr preferRelativeResize="0"/>
          <p:nvPr/>
        </p:nvPicPr>
        <p:blipFill rotWithShape="1">
          <a:blip r:embed="rId5">
            <a:alphaModFix/>
          </a:blip>
          <a:srcRect b="0" l="0" r="0" t="2219"/>
          <a:stretch/>
        </p:blipFill>
        <p:spPr>
          <a:xfrm>
            <a:off x="6556350" y="2652500"/>
            <a:ext cx="5635650" cy="3618991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60"/>
          <p:cNvSpPr txBox="1"/>
          <p:nvPr/>
        </p:nvSpPr>
        <p:spPr>
          <a:xfrm>
            <a:off x="7833222" y="2176305"/>
            <a:ext cx="308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Emisiones NO</a:t>
            </a:r>
            <a:r>
              <a:rPr lang="es-ES" sz="11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2</a:t>
            </a:r>
            <a:endParaRPr sz="11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descr="Google Shape;319;p34" id="702" name="Google Shape;702;p60"/>
          <p:cNvSpPr txBox="1"/>
          <p:nvPr/>
        </p:nvSpPr>
        <p:spPr>
          <a:xfrm>
            <a:off x="2683050" y="982825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DESARROLLO</a:t>
            </a:r>
            <a:r>
              <a:rPr lang="es-ES" sz="2700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_Situación actual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descr="Google Shape;320;p34" id="703" name="Google Shape;703;p60"/>
          <p:cNvCxnSpPr/>
          <p:nvPr/>
        </p:nvCxnSpPr>
        <p:spPr>
          <a:xfrm rot="10800000">
            <a:off x="769950" y="1175800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704" name="Google Shape;704;p60"/>
          <p:cNvSpPr/>
          <p:nvPr/>
        </p:nvSpPr>
        <p:spPr>
          <a:xfrm>
            <a:off x="1624050" y="1073338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705" name="Google Shape;705;p60"/>
          <p:cNvSpPr/>
          <p:nvPr/>
        </p:nvSpPr>
        <p:spPr>
          <a:xfrm>
            <a:off x="1930211" y="892011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706" name="Google Shape;706;p60"/>
          <p:cNvSpPr txBox="1"/>
          <p:nvPr/>
        </p:nvSpPr>
        <p:spPr>
          <a:xfrm>
            <a:off x="1930199" y="875663"/>
            <a:ext cx="56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 3</a:t>
            </a:r>
            <a:r>
              <a:rPr b="0" i="0" lang="es-ES" sz="2700" u="non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/>
          </a:p>
        </p:txBody>
      </p:sp>
      <p:pic>
        <p:nvPicPr>
          <p:cNvPr id="707" name="Google Shape;707;p60"/>
          <p:cNvPicPr preferRelativeResize="0"/>
          <p:nvPr/>
        </p:nvPicPr>
        <p:blipFill rotWithShape="1">
          <a:blip r:embed="rId6">
            <a:alphaModFix/>
          </a:blip>
          <a:srcRect b="855" l="0" r="0" t="845"/>
          <a:stretch/>
        </p:blipFill>
        <p:spPr>
          <a:xfrm>
            <a:off x="916826" y="2613400"/>
            <a:ext cx="5635649" cy="3668401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0"/>
          <p:cNvSpPr txBox="1"/>
          <p:nvPr/>
        </p:nvSpPr>
        <p:spPr>
          <a:xfrm>
            <a:off x="2179884" y="2176305"/>
            <a:ext cx="308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Emisiones PM10</a:t>
            </a:r>
            <a:endParaRPr sz="18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1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44B"/>
              </a:solidFill>
            </a:endParaRPr>
          </a:p>
        </p:txBody>
      </p:sp>
      <p:sp>
        <p:nvSpPr>
          <p:cNvPr id="714" name="Google Shape;714;p61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715" name="Google Shape;715;p61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716" name="Google Shape;716;p61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717" name="Google Shape;717;p61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718" name="Google Shape;718;p61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719" name="Google Shape;719;p61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720" name="Google Shape;720;p61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721" name="Google Shape;721;p61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pic>
        <p:nvPicPr>
          <p:cNvPr id="722" name="Google Shape;722;p61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4;p27" id="723" name="Google Shape;723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61"/>
          <p:cNvSpPr txBox="1"/>
          <p:nvPr/>
        </p:nvSpPr>
        <p:spPr>
          <a:xfrm>
            <a:off x="5322958" y="100800"/>
            <a:ext cx="495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DESARROLLO</a:t>
            </a:r>
            <a:endParaRPr sz="16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descr="Google Shape;319;p34" id="725" name="Google Shape;725;p61"/>
          <p:cNvSpPr txBox="1"/>
          <p:nvPr/>
        </p:nvSpPr>
        <p:spPr>
          <a:xfrm>
            <a:off x="2588925" y="349200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DESARROLLO</a:t>
            </a:r>
            <a:r>
              <a:rPr lang="es-ES" sz="2700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_ Observaciones atípicas</a:t>
            </a:r>
            <a:endParaRPr sz="27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descr="Google Shape;320;p34" id="726" name="Google Shape;726;p61"/>
          <p:cNvCxnSpPr/>
          <p:nvPr/>
        </p:nvCxnSpPr>
        <p:spPr>
          <a:xfrm rot="10800000">
            <a:off x="769950" y="592125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727" name="Google Shape;727;p61"/>
          <p:cNvSpPr/>
          <p:nvPr/>
        </p:nvSpPr>
        <p:spPr>
          <a:xfrm>
            <a:off x="1624050" y="489663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728" name="Google Shape;728;p61"/>
          <p:cNvSpPr/>
          <p:nvPr/>
        </p:nvSpPr>
        <p:spPr>
          <a:xfrm>
            <a:off x="1972211" y="254911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729" name="Google Shape;729;p61"/>
          <p:cNvSpPr txBox="1"/>
          <p:nvPr/>
        </p:nvSpPr>
        <p:spPr>
          <a:xfrm>
            <a:off x="1972199" y="238538"/>
            <a:ext cx="56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 3</a:t>
            </a:r>
            <a:r>
              <a:rPr b="0" i="0" lang="es-ES" sz="2700" u="non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/>
          </a:p>
        </p:txBody>
      </p:sp>
      <p:pic>
        <p:nvPicPr>
          <p:cNvPr id="730" name="Google Shape;730;p61"/>
          <p:cNvPicPr preferRelativeResize="0"/>
          <p:nvPr/>
        </p:nvPicPr>
        <p:blipFill rotWithShape="1">
          <a:blip r:embed="rId5">
            <a:alphaModFix/>
          </a:blip>
          <a:srcRect b="0" l="0" r="0" t="23763"/>
          <a:stretch/>
        </p:blipFill>
        <p:spPr>
          <a:xfrm>
            <a:off x="1467000" y="1046750"/>
            <a:ext cx="7980200" cy="559892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61"/>
          <p:cNvSpPr/>
          <p:nvPr/>
        </p:nvSpPr>
        <p:spPr>
          <a:xfrm>
            <a:off x="2539800" y="1368675"/>
            <a:ext cx="770100" cy="5277000"/>
          </a:xfrm>
          <a:prstGeom prst="ellipse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61"/>
          <p:cNvSpPr txBox="1"/>
          <p:nvPr/>
        </p:nvSpPr>
        <p:spPr>
          <a:xfrm>
            <a:off x="9685350" y="1748563"/>
            <a:ext cx="2286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Montserrat"/>
                <a:ea typeface="Montserrat"/>
                <a:cs typeface="Montserrat"/>
                <a:sym typeface="Montserrat"/>
              </a:rPr>
              <a:t>Estudiando la base de datos observamos ciertas tendencias durantes los </a:t>
            </a:r>
            <a:r>
              <a:rPr lang="es-ES" sz="1500">
                <a:latin typeface="Montserrat"/>
                <a:ea typeface="Montserrat"/>
                <a:cs typeface="Montserrat"/>
                <a:sym typeface="Montserrat"/>
              </a:rPr>
              <a:t>confinamientos</a:t>
            </a:r>
            <a:r>
              <a:rPr lang="es-ES">
                <a:latin typeface="Montserrat"/>
                <a:ea typeface="Montserrat"/>
                <a:cs typeface="Montserrat"/>
                <a:sym typeface="Montserrat"/>
              </a:rPr>
              <a:t> del COVID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3" name="Google Shape;733;p61"/>
          <p:cNvSpPr txBox="1"/>
          <p:nvPr/>
        </p:nvSpPr>
        <p:spPr>
          <a:xfrm>
            <a:off x="9685350" y="3919550"/>
            <a:ext cx="2286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Montserrat"/>
                <a:ea typeface="Montserrat"/>
                <a:cs typeface="Montserrat"/>
                <a:sym typeface="Montserrat"/>
              </a:rPr>
              <a:t>Creamos dos variables binarias para controlar el efecto de la disminución de emisiones durante esos peridos</a:t>
            </a:r>
            <a:r>
              <a:rPr lang="es-ES" sz="1500"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s-ES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2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44B"/>
              </a:solidFill>
            </a:endParaRPr>
          </a:p>
        </p:txBody>
      </p:sp>
      <p:sp>
        <p:nvSpPr>
          <p:cNvPr id="739" name="Google Shape;739;p62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740" name="Google Shape;740;p62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741" name="Google Shape;741;p62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742" name="Google Shape;742;p62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743" name="Google Shape;743;p62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744" name="Google Shape;744;p62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745" name="Google Shape;745;p62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746" name="Google Shape;746;p62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pic>
        <p:nvPicPr>
          <p:cNvPr id="747" name="Google Shape;747;p62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4;p27" id="748" name="Google Shape;748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62"/>
          <p:cNvSpPr txBox="1"/>
          <p:nvPr/>
        </p:nvSpPr>
        <p:spPr>
          <a:xfrm>
            <a:off x="5244358" y="253563"/>
            <a:ext cx="495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DESARROLLO</a:t>
            </a:r>
            <a:endParaRPr sz="16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descr="Google Shape;319;p34" id="750" name="Google Shape;750;p62"/>
          <p:cNvSpPr txBox="1"/>
          <p:nvPr/>
        </p:nvSpPr>
        <p:spPr>
          <a:xfrm>
            <a:off x="2683050" y="345700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DESARROLLO</a:t>
            </a:r>
            <a:r>
              <a:rPr lang="es-ES" sz="2700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_Outliers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descr="Google Shape;320;p34" id="751" name="Google Shape;751;p62"/>
          <p:cNvCxnSpPr/>
          <p:nvPr/>
        </p:nvCxnSpPr>
        <p:spPr>
          <a:xfrm rot="10800000">
            <a:off x="769950" y="592125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752" name="Google Shape;752;p62"/>
          <p:cNvSpPr/>
          <p:nvPr/>
        </p:nvSpPr>
        <p:spPr>
          <a:xfrm>
            <a:off x="1624050" y="489663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753" name="Google Shape;753;p62"/>
          <p:cNvSpPr/>
          <p:nvPr/>
        </p:nvSpPr>
        <p:spPr>
          <a:xfrm>
            <a:off x="1972211" y="254911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754" name="Google Shape;754;p62"/>
          <p:cNvSpPr txBox="1"/>
          <p:nvPr/>
        </p:nvSpPr>
        <p:spPr>
          <a:xfrm>
            <a:off x="1972199" y="238538"/>
            <a:ext cx="56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 3</a:t>
            </a:r>
            <a:r>
              <a:rPr b="0" i="0" lang="es-ES" sz="2700" u="non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/>
          </a:p>
        </p:txBody>
      </p:sp>
      <p:pic>
        <p:nvPicPr>
          <p:cNvPr id="755" name="Google Shape;755;p62"/>
          <p:cNvPicPr preferRelativeResize="0"/>
          <p:nvPr/>
        </p:nvPicPr>
        <p:blipFill rotWithShape="1">
          <a:blip r:embed="rId5">
            <a:alphaModFix/>
          </a:blip>
          <a:srcRect b="50789" l="0" r="0" t="0"/>
          <a:stretch/>
        </p:blipFill>
        <p:spPr>
          <a:xfrm>
            <a:off x="890775" y="1669600"/>
            <a:ext cx="5273501" cy="424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62"/>
          <p:cNvPicPr preferRelativeResize="0"/>
          <p:nvPr/>
        </p:nvPicPr>
        <p:blipFill rotWithShape="1">
          <a:blip r:embed="rId5">
            <a:alphaModFix/>
          </a:blip>
          <a:srcRect b="3055" l="0" r="0" t="49273"/>
          <a:stretch/>
        </p:blipFill>
        <p:spPr>
          <a:xfrm>
            <a:off x="6647050" y="1669600"/>
            <a:ext cx="5355875" cy="405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3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44B"/>
              </a:solidFill>
            </a:endParaRPr>
          </a:p>
        </p:txBody>
      </p:sp>
      <p:sp>
        <p:nvSpPr>
          <p:cNvPr id="762" name="Google Shape;762;p63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763" name="Google Shape;763;p63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764" name="Google Shape;764;p63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765" name="Google Shape;765;p63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766" name="Google Shape;766;p63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767" name="Google Shape;767;p63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768" name="Google Shape;768;p63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769" name="Google Shape;769;p63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pic>
        <p:nvPicPr>
          <p:cNvPr id="770" name="Google Shape;770;p63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4;p27" id="771" name="Google Shape;771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63"/>
          <p:cNvSpPr txBox="1"/>
          <p:nvPr/>
        </p:nvSpPr>
        <p:spPr>
          <a:xfrm>
            <a:off x="5244358" y="253563"/>
            <a:ext cx="495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DESARROLLO</a:t>
            </a:r>
            <a:endParaRPr sz="16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773" name="Google Shape;773;p63"/>
          <p:cNvSpPr txBox="1"/>
          <p:nvPr/>
        </p:nvSpPr>
        <p:spPr>
          <a:xfrm>
            <a:off x="4142002" y="2105800"/>
            <a:ext cx="461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Suma diaria e</a:t>
            </a:r>
            <a:r>
              <a:rPr lang="es-ES" sz="18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misiones PM10 mayo 2020-2022</a:t>
            </a:r>
            <a:endParaRPr sz="18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774" name="Google Shape;77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5511" y="2639968"/>
            <a:ext cx="8358675" cy="4014933"/>
          </a:xfrm>
          <a:prstGeom prst="rect">
            <a:avLst/>
          </a:prstGeom>
          <a:noFill/>
          <a:ln>
            <a:noFill/>
          </a:ln>
        </p:spPr>
      </p:pic>
      <p:sp>
        <p:nvSpPr>
          <p:cNvPr descr="Google Shape;319;p34" id="775" name="Google Shape;775;p63"/>
          <p:cNvSpPr txBox="1"/>
          <p:nvPr/>
        </p:nvSpPr>
        <p:spPr>
          <a:xfrm>
            <a:off x="2683050" y="982825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DESARROLLO </a:t>
            </a:r>
            <a:r>
              <a:rPr lang="es-ES" sz="2700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_ Aumento de los niveles de polución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descr="Google Shape;320;p34" id="776" name="Google Shape;776;p63"/>
          <p:cNvCxnSpPr/>
          <p:nvPr/>
        </p:nvCxnSpPr>
        <p:spPr>
          <a:xfrm rot="10800000">
            <a:off x="769950" y="1175800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777" name="Google Shape;777;p63"/>
          <p:cNvSpPr/>
          <p:nvPr/>
        </p:nvSpPr>
        <p:spPr>
          <a:xfrm>
            <a:off x="1624050" y="1073338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778" name="Google Shape;778;p63"/>
          <p:cNvSpPr/>
          <p:nvPr/>
        </p:nvSpPr>
        <p:spPr>
          <a:xfrm>
            <a:off x="1930211" y="892011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779" name="Google Shape;779;p63"/>
          <p:cNvSpPr txBox="1"/>
          <p:nvPr/>
        </p:nvSpPr>
        <p:spPr>
          <a:xfrm>
            <a:off x="1930199" y="875663"/>
            <a:ext cx="56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 3</a:t>
            </a:r>
            <a:r>
              <a:rPr b="0" i="0" lang="es-ES" sz="2700" u="non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Google Shape;193;p30" id="199" name="Google Shape;199;p46"/>
          <p:cNvSpPr/>
          <p:nvPr/>
        </p:nvSpPr>
        <p:spPr>
          <a:xfrm>
            <a:off x="4716075" y="4473399"/>
            <a:ext cx="7086900" cy="1025100"/>
          </a:xfrm>
          <a:prstGeom prst="roundRect">
            <a:avLst>
              <a:gd fmla="val 11545" name="adj"/>
            </a:avLst>
          </a:prstGeom>
          <a:noFill/>
          <a:ln cap="flat" cmpd="sng" w="28575">
            <a:solidFill>
              <a:srgbClr val="00C3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193;p30" id="200" name="Google Shape;200;p46"/>
          <p:cNvSpPr/>
          <p:nvPr/>
        </p:nvSpPr>
        <p:spPr>
          <a:xfrm>
            <a:off x="4716075" y="5643450"/>
            <a:ext cx="7086900" cy="1025100"/>
          </a:xfrm>
          <a:prstGeom prst="roundRect">
            <a:avLst>
              <a:gd fmla="val 11545" name="adj"/>
            </a:avLst>
          </a:prstGeom>
          <a:noFill/>
          <a:ln cap="flat" cmpd="sng" w="28575">
            <a:solidFill>
              <a:srgbClr val="00C3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193;p30" id="201" name="Google Shape;201;p46"/>
          <p:cNvSpPr/>
          <p:nvPr/>
        </p:nvSpPr>
        <p:spPr>
          <a:xfrm>
            <a:off x="4716075" y="3290713"/>
            <a:ext cx="7086900" cy="1025100"/>
          </a:xfrm>
          <a:prstGeom prst="roundRect">
            <a:avLst>
              <a:gd fmla="val 11545" name="adj"/>
            </a:avLst>
          </a:prstGeom>
          <a:noFill/>
          <a:ln cap="flat" cmpd="sng" w="28575">
            <a:solidFill>
              <a:srgbClr val="00C3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193;p30" id="202" name="Google Shape;202;p46"/>
          <p:cNvSpPr/>
          <p:nvPr/>
        </p:nvSpPr>
        <p:spPr>
          <a:xfrm>
            <a:off x="4716075" y="2101625"/>
            <a:ext cx="7086900" cy="1025100"/>
          </a:xfrm>
          <a:prstGeom prst="roundRect">
            <a:avLst>
              <a:gd fmla="val 11545" name="adj"/>
            </a:avLst>
          </a:prstGeom>
          <a:noFill/>
          <a:ln cap="flat" cmpd="sng" w="28575">
            <a:solidFill>
              <a:srgbClr val="00C3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46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44B"/>
              </a:solidFill>
            </a:endParaRPr>
          </a:p>
        </p:txBody>
      </p:sp>
      <p:sp>
        <p:nvSpPr>
          <p:cNvPr id="204" name="Google Shape;204;p46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205" name="Google Shape;205;p46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206" name="Google Shape;206;p46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207" name="Google Shape;207;p46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208" name="Google Shape;208;p46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209" name="Google Shape;209;p46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210" name="Google Shape;210;p46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211" name="Google Shape;211;p46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pic>
        <p:nvPicPr>
          <p:cNvPr id="212" name="Google Shape;212;p46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descr="Google Shape;220;p30" id="213" name="Google Shape;213;p46"/>
          <p:cNvCxnSpPr>
            <a:stCxn id="214" idx="1"/>
          </p:cNvCxnSpPr>
          <p:nvPr/>
        </p:nvCxnSpPr>
        <p:spPr>
          <a:xfrm rot="10800000">
            <a:off x="3934575" y="1432850"/>
            <a:ext cx="781500" cy="0"/>
          </a:xfrm>
          <a:prstGeom prst="straightConnector1">
            <a:avLst/>
          </a:prstGeom>
          <a:noFill/>
          <a:ln cap="flat" cmpd="sng" w="28575">
            <a:solidFill>
              <a:srgbClr val="00C3C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193;p30" id="214" name="Google Shape;214;p46"/>
          <p:cNvSpPr/>
          <p:nvPr/>
        </p:nvSpPr>
        <p:spPr>
          <a:xfrm>
            <a:off x="4716075" y="920300"/>
            <a:ext cx="7086900" cy="1025100"/>
          </a:xfrm>
          <a:prstGeom prst="roundRect">
            <a:avLst>
              <a:gd fmla="val 11545" name="adj"/>
            </a:avLst>
          </a:prstGeom>
          <a:noFill/>
          <a:ln cap="flat" cmpd="sng" w="28575">
            <a:solidFill>
              <a:srgbClr val="00C3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198;p30" id="215" name="Google Shape;215;p46"/>
          <p:cNvSpPr txBox="1"/>
          <p:nvPr/>
        </p:nvSpPr>
        <p:spPr>
          <a:xfrm>
            <a:off x="6569143" y="1062700"/>
            <a:ext cx="45870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444B"/>
              </a:buClr>
              <a:buSzPts val="1500"/>
              <a:buFont typeface="Montserrat SemiBold"/>
              <a:buNone/>
            </a:pPr>
            <a:r>
              <a:rPr lang="es-ES" sz="1500">
                <a:solidFill>
                  <a:srgbClr val="23444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INTRODUCCIÓN</a:t>
            </a:r>
            <a:endParaRPr sz="1500">
              <a:solidFill>
                <a:srgbClr val="23444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Montserrat"/>
              <a:buNone/>
            </a:pPr>
            <a:r>
              <a:rPr lang="es-ES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Motivación, objetivos generales y específicos, etc.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444B"/>
              </a:buClr>
              <a:buSzPts val="1500"/>
              <a:buFont typeface="Montserrat SemiBold"/>
              <a:buNone/>
            </a:pPr>
            <a:r>
              <a:t/>
            </a:r>
            <a:endParaRPr sz="1500">
              <a:solidFill>
                <a:srgbClr val="23444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descr="Google Shape;200;p30" id="216" name="Google Shape;216;p46"/>
          <p:cNvSpPr txBox="1"/>
          <p:nvPr/>
        </p:nvSpPr>
        <p:spPr>
          <a:xfrm>
            <a:off x="1590001" y="844100"/>
            <a:ext cx="19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3444B"/>
              </a:buClr>
              <a:buSzPts val="2800"/>
              <a:buFont typeface="Montserrat"/>
              <a:buNone/>
            </a:pPr>
            <a:r>
              <a:rPr lang="es-ES" sz="28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</a:t>
            </a:r>
            <a:r>
              <a:rPr lang="es-ES" sz="2800">
                <a:solidFill>
                  <a:srgbClr val="004048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CONTENIDO</a:t>
            </a:r>
            <a:r>
              <a:rPr lang="es-ES" sz="28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_</a:t>
            </a:r>
            <a:endParaRPr sz="2800">
              <a:solidFill>
                <a:srgbClr val="23444B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descr="Google Shape;220;p30" id="217" name="Google Shape;217;p46"/>
          <p:cNvCxnSpPr>
            <a:endCxn id="218" idx="0"/>
          </p:cNvCxnSpPr>
          <p:nvPr/>
        </p:nvCxnSpPr>
        <p:spPr>
          <a:xfrm>
            <a:off x="3934583" y="935907"/>
            <a:ext cx="1500" cy="4861200"/>
          </a:xfrm>
          <a:prstGeom prst="straightConnector1">
            <a:avLst/>
          </a:prstGeom>
          <a:noFill/>
          <a:ln cap="flat" cmpd="sng" w="28575">
            <a:solidFill>
              <a:srgbClr val="00C3C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254;p32" id="219" name="Google Shape;219;p46"/>
          <p:cNvSpPr/>
          <p:nvPr/>
        </p:nvSpPr>
        <p:spPr>
          <a:xfrm>
            <a:off x="5209823" y="1148049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220" name="Google Shape;220;p46"/>
          <p:cNvSpPr txBox="1"/>
          <p:nvPr/>
        </p:nvSpPr>
        <p:spPr>
          <a:xfrm>
            <a:off x="5323530" y="1155100"/>
            <a:ext cx="4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b="0" i="0" lang="es-ES" sz="2700" u="non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1.</a:t>
            </a:r>
            <a:endParaRPr/>
          </a:p>
        </p:txBody>
      </p:sp>
      <p:sp>
        <p:nvSpPr>
          <p:cNvPr id="221" name="Google Shape;221;p46"/>
          <p:cNvSpPr/>
          <p:nvPr/>
        </p:nvSpPr>
        <p:spPr>
          <a:xfrm>
            <a:off x="3800688" y="1469300"/>
            <a:ext cx="267600" cy="267600"/>
          </a:xfrm>
          <a:prstGeom prst="ellipse">
            <a:avLst/>
          </a:prstGeom>
          <a:solidFill>
            <a:srgbClr val="33D9BE"/>
          </a:solidFill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descr="Google Shape;220;p30" id="222" name="Google Shape;222;p46"/>
          <p:cNvCxnSpPr/>
          <p:nvPr/>
        </p:nvCxnSpPr>
        <p:spPr>
          <a:xfrm rot="10800000">
            <a:off x="3854250" y="936600"/>
            <a:ext cx="160500" cy="0"/>
          </a:xfrm>
          <a:prstGeom prst="straightConnector1">
            <a:avLst/>
          </a:prstGeom>
          <a:noFill/>
          <a:ln cap="flat" cmpd="sng" w="28575">
            <a:solidFill>
              <a:srgbClr val="00CFC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descr="Google Shape;220;p30" id="223" name="Google Shape;223;p46"/>
          <p:cNvCxnSpPr/>
          <p:nvPr/>
        </p:nvCxnSpPr>
        <p:spPr>
          <a:xfrm rot="10800000">
            <a:off x="3936492" y="3045705"/>
            <a:ext cx="781500" cy="0"/>
          </a:xfrm>
          <a:prstGeom prst="straightConnector1">
            <a:avLst/>
          </a:prstGeom>
          <a:noFill/>
          <a:ln cap="flat" cmpd="sng" w="28575">
            <a:solidFill>
              <a:srgbClr val="00C3C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198;p30" id="224" name="Google Shape;224;p46"/>
          <p:cNvSpPr txBox="1"/>
          <p:nvPr/>
        </p:nvSpPr>
        <p:spPr>
          <a:xfrm>
            <a:off x="6570750" y="2352900"/>
            <a:ext cx="43419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00">
                <a:solidFill>
                  <a:srgbClr val="23444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METODOLOGÍA</a:t>
            </a:r>
            <a:endParaRPr sz="1500">
              <a:solidFill>
                <a:srgbClr val="23444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Herramientas y metodología empleadas.</a:t>
            </a:r>
            <a:endParaRPr sz="11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444B"/>
              </a:buClr>
              <a:buSzPts val="1500"/>
              <a:buFont typeface="Montserrat SemiBold"/>
              <a:buNone/>
            </a:pPr>
            <a:r>
              <a:t/>
            </a:r>
            <a:endParaRPr sz="1500">
              <a:solidFill>
                <a:srgbClr val="23444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5" name="Google Shape;225;p46"/>
          <p:cNvSpPr/>
          <p:nvPr/>
        </p:nvSpPr>
        <p:spPr>
          <a:xfrm>
            <a:off x="3802283" y="2911907"/>
            <a:ext cx="267600" cy="267600"/>
          </a:xfrm>
          <a:prstGeom prst="ellipse">
            <a:avLst/>
          </a:prstGeom>
          <a:solidFill>
            <a:srgbClr val="33D9BE"/>
          </a:solidFill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descr="Google Shape;220;p30" id="226" name="Google Shape;226;p46"/>
          <p:cNvCxnSpPr/>
          <p:nvPr/>
        </p:nvCxnSpPr>
        <p:spPr>
          <a:xfrm rot="10800000">
            <a:off x="3934575" y="4488296"/>
            <a:ext cx="781500" cy="0"/>
          </a:xfrm>
          <a:prstGeom prst="straightConnector1">
            <a:avLst/>
          </a:prstGeom>
          <a:noFill/>
          <a:ln cap="flat" cmpd="sng" w="28575">
            <a:solidFill>
              <a:srgbClr val="00C3C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198;p30" id="227" name="Google Shape;227;p46"/>
          <p:cNvSpPr txBox="1"/>
          <p:nvPr/>
        </p:nvSpPr>
        <p:spPr>
          <a:xfrm>
            <a:off x="6569150" y="3555400"/>
            <a:ext cx="45870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444B"/>
              </a:buClr>
              <a:buSzPts val="1500"/>
              <a:buFont typeface="Montserrat SemiBold"/>
              <a:buNone/>
            </a:pPr>
            <a:r>
              <a:rPr lang="es-ES" sz="1500">
                <a:solidFill>
                  <a:srgbClr val="23444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DESARROLLO</a:t>
            </a:r>
            <a:endParaRPr sz="1500">
              <a:solidFill>
                <a:srgbClr val="23444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Montserrat"/>
              <a:buNone/>
            </a:pPr>
            <a:r>
              <a:rPr lang="es-ES" sz="11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Situación actual, limpieza de datos, calidad del dato, etc.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444B"/>
              </a:buClr>
              <a:buSzPts val="1500"/>
              <a:buFont typeface="Montserrat SemiBold"/>
              <a:buNone/>
            </a:pPr>
            <a:r>
              <a:t/>
            </a:r>
            <a:endParaRPr sz="1500">
              <a:solidFill>
                <a:srgbClr val="23444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8" name="Google Shape;228;p46"/>
          <p:cNvSpPr/>
          <p:nvPr/>
        </p:nvSpPr>
        <p:spPr>
          <a:xfrm>
            <a:off x="3800688" y="4354500"/>
            <a:ext cx="267600" cy="267600"/>
          </a:xfrm>
          <a:prstGeom prst="ellipse">
            <a:avLst/>
          </a:prstGeom>
          <a:solidFill>
            <a:srgbClr val="33D9BE"/>
          </a:solidFill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descr="Google Shape;220;p30" id="229" name="Google Shape;229;p46"/>
          <p:cNvCxnSpPr/>
          <p:nvPr/>
        </p:nvCxnSpPr>
        <p:spPr>
          <a:xfrm rot="10800000">
            <a:off x="3936492" y="5930902"/>
            <a:ext cx="781500" cy="0"/>
          </a:xfrm>
          <a:prstGeom prst="straightConnector1">
            <a:avLst/>
          </a:prstGeom>
          <a:noFill/>
          <a:ln cap="flat" cmpd="sng" w="28575">
            <a:solidFill>
              <a:srgbClr val="00C3C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198;p30" id="230" name="Google Shape;230;p46"/>
          <p:cNvSpPr txBox="1"/>
          <p:nvPr/>
        </p:nvSpPr>
        <p:spPr>
          <a:xfrm>
            <a:off x="6570750" y="4701150"/>
            <a:ext cx="41862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00">
                <a:solidFill>
                  <a:srgbClr val="42424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PRUEBAS Y RESULTADOS</a:t>
            </a:r>
            <a:endParaRPr sz="1500">
              <a:solidFill>
                <a:srgbClr val="42424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Tests realizados, resultados, etc.</a:t>
            </a:r>
            <a:endParaRPr sz="11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444B"/>
              </a:buClr>
              <a:buSzPts val="1500"/>
              <a:buFont typeface="Montserrat SemiBold"/>
              <a:buNone/>
            </a:pPr>
            <a:r>
              <a:t/>
            </a:r>
            <a:endParaRPr sz="1500">
              <a:solidFill>
                <a:srgbClr val="23444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8" name="Google Shape;218;p46"/>
          <p:cNvSpPr/>
          <p:nvPr/>
        </p:nvSpPr>
        <p:spPr>
          <a:xfrm>
            <a:off x="3802283" y="5797107"/>
            <a:ext cx="267600" cy="267600"/>
          </a:xfrm>
          <a:prstGeom prst="ellipse">
            <a:avLst/>
          </a:prstGeom>
          <a:solidFill>
            <a:srgbClr val="33D9BE"/>
          </a:solidFill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Google Shape;254;p32" id="231" name="Google Shape;231;p46"/>
          <p:cNvSpPr/>
          <p:nvPr/>
        </p:nvSpPr>
        <p:spPr>
          <a:xfrm>
            <a:off x="5209823" y="2329374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232" name="Google Shape;232;p46"/>
          <p:cNvSpPr txBox="1"/>
          <p:nvPr/>
        </p:nvSpPr>
        <p:spPr>
          <a:xfrm>
            <a:off x="5323530" y="2336425"/>
            <a:ext cx="4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2</a:t>
            </a:r>
            <a:r>
              <a:rPr b="0" i="0" lang="es-ES" sz="2700" u="non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/>
          </a:p>
        </p:txBody>
      </p:sp>
      <p:sp>
        <p:nvSpPr>
          <p:cNvPr descr="Google Shape;254;p32" id="233" name="Google Shape;233;p46"/>
          <p:cNvSpPr/>
          <p:nvPr/>
        </p:nvSpPr>
        <p:spPr>
          <a:xfrm>
            <a:off x="5209823" y="3518462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234" name="Google Shape;234;p46"/>
          <p:cNvSpPr txBox="1"/>
          <p:nvPr/>
        </p:nvSpPr>
        <p:spPr>
          <a:xfrm>
            <a:off x="5323530" y="3525514"/>
            <a:ext cx="4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3</a:t>
            </a:r>
            <a:r>
              <a:rPr b="0" i="0" lang="es-ES" sz="2700" u="non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/>
          </a:p>
        </p:txBody>
      </p:sp>
      <p:sp>
        <p:nvSpPr>
          <p:cNvPr descr="Google Shape;254;p32" id="235" name="Google Shape;235;p46"/>
          <p:cNvSpPr/>
          <p:nvPr/>
        </p:nvSpPr>
        <p:spPr>
          <a:xfrm>
            <a:off x="5209823" y="4701149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236" name="Google Shape;236;p46"/>
          <p:cNvSpPr txBox="1"/>
          <p:nvPr/>
        </p:nvSpPr>
        <p:spPr>
          <a:xfrm>
            <a:off x="5323530" y="4708200"/>
            <a:ext cx="4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4</a:t>
            </a:r>
            <a:r>
              <a:rPr b="0" i="0" lang="es-ES" sz="2700" u="non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/>
          </a:p>
        </p:txBody>
      </p:sp>
      <p:sp>
        <p:nvSpPr>
          <p:cNvPr descr="Google Shape;254;p32" id="237" name="Google Shape;237;p46"/>
          <p:cNvSpPr/>
          <p:nvPr/>
        </p:nvSpPr>
        <p:spPr>
          <a:xfrm>
            <a:off x="5209823" y="5871201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238" name="Google Shape;238;p46"/>
          <p:cNvSpPr txBox="1"/>
          <p:nvPr/>
        </p:nvSpPr>
        <p:spPr>
          <a:xfrm>
            <a:off x="5323530" y="5878252"/>
            <a:ext cx="4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5</a:t>
            </a:r>
            <a:r>
              <a:rPr b="0" i="0" lang="es-ES" sz="2700" u="non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/>
          </a:p>
        </p:txBody>
      </p:sp>
      <p:sp>
        <p:nvSpPr>
          <p:cNvPr descr="Google Shape;198;p30" id="239" name="Google Shape;239;p46"/>
          <p:cNvSpPr txBox="1"/>
          <p:nvPr/>
        </p:nvSpPr>
        <p:spPr>
          <a:xfrm>
            <a:off x="6570750" y="5818000"/>
            <a:ext cx="41862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00">
                <a:solidFill>
                  <a:srgbClr val="42424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CONCLUSIONES Y MEJORAS FUTURAS</a:t>
            </a:r>
            <a:endParaRPr sz="1500">
              <a:solidFill>
                <a:srgbClr val="42424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1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Conclusiones y posibles mejoras a futuro.</a:t>
            </a:r>
            <a:endParaRPr sz="11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444B"/>
              </a:buClr>
              <a:buSzPts val="1500"/>
              <a:buFont typeface="Montserrat SemiBold"/>
              <a:buNone/>
            </a:pPr>
            <a:r>
              <a:t/>
            </a:r>
            <a:endParaRPr sz="1500">
              <a:solidFill>
                <a:srgbClr val="23444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0" name="Google Shape;240;p46"/>
          <p:cNvSpPr txBox="1"/>
          <p:nvPr/>
        </p:nvSpPr>
        <p:spPr>
          <a:xfrm>
            <a:off x="5244358" y="253563"/>
            <a:ext cx="495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</a:t>
            </a:r>
            <a:endParaRPr sz="16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descr="Google Shape;124;p27" id="241" name="Google Shape;24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4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44B"/>
              </a:solidFill>
            </a:endParaRPr>
          </a:p>
        </p:txBody>
      </p:sp>
      <p:sp>
        <p:nvSpPr>
          <p:cNvPr id="785" name="Google Shape;785;p64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786" name="Google Shape;786;p64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787" name="Google Shape;787;p64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788" name="Google Shape;788;p64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789" name="Google Shape;789;p64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790" name="Google Shape;790;p64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791" name="Google Shape;791;p64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792" name="Google Shape;792;p64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pic>
        <p:nvPicPr>
          <p:cNvPr id="793" name="Google Shape;793;p64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Google Shape;319;p34" id="794" name="Google Shape;794;p64"/>
          <p:cNvSpPr txBox="1"/>
          <p:nvPr/>
        </p:nvSpPr>
        <p:spPr>
          <a:xfrm>
            <a:off x="1867900" y="206887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DESARROLLO</a:t>
            </a:r>
            <a:r>
              <a:rPr b="0" i="0" lang="es-ES" sz="2700" u="none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_D</a:t>
            </a:r>
            <a:r>
              <a:rPr lang="es-ES" sz="2700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endrograma</a:t>
            </a:r>
            <a:endParaRPr/>
          </a:p>
        </p:txBody>
      </p:sp>
      <p:sp>
        <p:nvSpPr>
          <p:cNvPr descr="Google Shape;254;p32" id="795" name="Google Shape;795;p64"/>
          <p:cNvSpPr/>
          <p:nvPr/>
        </p:nvSpPr>
        <p:spPr>
          <a:xfrm>
            <a:off x="1078661" y="108549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796" name="Google Shape;796;p64"/>
          <p:cNvSpPr txBox="1"/>
          <p:nvPr/>
        </p:nvSpPr>
        <p:spPr>
          <a:xfrm>
            <a:off x="1192367" y="115600"/>
            <a:ext cx="498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3</a:t>
            </a:r>
            <a:r>
              <a:rPr b="0" i="0" lang="es-ES" sz="2700" u="non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/>
          </a:p>
        </p:txBody>
      </p:sp>
      <p:pic>
        <p:nvPicPr>
          <p:cNvPr descr="Google Shape;124;p27" id="797" name="Google Shape;797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64"/>
          <p:cNvSpPr txBox="1"/>
          <p:nvPr/>
        </p:nvSpPr>
        <p:spPr>
          <a:xfrm>
            <a:off x="5254183" y="168313"/>
            <a:ext cx="495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DESARROLLO</a:t>
            </a:r>
            <a:endParaRPr sz="16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799" name="Google Shape;799;p64"/>
          <p:cNvPicPr preferRelativeResize="0"/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2423012" y="930675"/>
            <a:ext cx="7345985" cy="58748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5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44B"/>
              </a:solidFill>
            </a:endParaRPr>
          </a:p>
        </p:txBody>
      </p:sp>
      <p:sp>
        <p:nvSpPr>
          <p:cNvPr id="805" name="Google Shape;805;p65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806" name="Google Shape;806;p65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807" name="Google Shape;807;p65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808" name="Google Shape;808;p65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809" name="Google Shape;809;p65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810" name="Google Shape;810;p65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811" name="Google Shape;811;p65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812" name="Google Shape;812;p65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pic>
        <p:nvPicPr>
          <p:cNvPr id="813" name="Google Shape;813;p65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4;p27" id="814" name="Google Shape;814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65"/>
          <p:cNvSpPr txBox="1"/>
          <p:nvPr/>
        </p:nvSpPr>
        <p:spPr>
          <a:xfrm>
            <a:off x="5244358" y="253563"/>
            <a:ext cx="495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DESARROLLO</a:t>
            </a:r>
            <a:endParaRPr sz="16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descr="Google Shape;319;p34" id="816" name="Google Shape;816;p65"/>
          <p:cNvSpPr txBox="1"/>
          <p:nvPr/>
        </p:nvSpPr>
        <p:spPr>
          <a:xfrm>
            <a:off x="2683050" y="982825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DESARROLLO</a:t>
            </a:r>
            <a:r>
              <a:rPr lang="es-ES" sz="2700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_Calidad del dato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descr="Google Shape;320;p34" id="817" name="Google Shape;817;p65"/>
          <p:cNvCxnSpPr/>
          <p:nvPr/>
        </p:nvCxnSpPr>
        <p:spPr>
          <a:xfrm rot="10800000">
            <a:off x="769950" y="1175800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818" name="Google Shape;818;p65"/>
          <p:cNvSpPr/>
          <p:nvPr/>
        </p:nvSpPr>
        <p:spPr>
          <a:xfrm>
            <a:off x="1624050" y="1073338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819" name="Google Shape;819;p65"/>
          <p:cNvSpPr/>
          <p:nvPr/>
        </p:nvSpPr>
        <p:spPr>
          <a:xfrm>
            <a:off x="1930211" y="892011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820" name="Google Shape;820;p65"/>
          <p:cNvSpPr txBox="1"/>
          <p:nvPr/>
        </p:nvSpPr>
        <p:spPr>
          <a:xfrm>
            <a:off x="1930199" y="875663"/>
            <a:ext cx="56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 3</a:t>
            </a:r>
            <a:r>
              <a:rPr b="0" i="0" lang="es-ES" sz="2700" u="non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/>
          </a:p>
        </p:txBody>
      </p:sp>
      <p:grpSp>
        <p:nvGrpSpPr>
          <p:cNvPr id="821" name="Google Shape;821;p65"/>
          <p:cNvGrpSpPr/>
          <p:nvPr/>
        </p:nvGrpSpPr>
        <p:grpSpPr>
          <a:xfrm>
            <a:off x="4632923" y="2677525"/>
            <a:ext cx="2592735" cy="2092748"/>
            <a:chOff x="3071457" y="2013875"/>
            <a:chExt cx="1944600" cy="1569600"/>
          </a:xfrm>
        </p:grpSpPr>
        <p:sp>
          <p:nvSpPr>
            <p:cNvPr id="822" name="Google Shape;822;p65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0CFC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23" name="Google Shape;823;p65"/>
            <p:cNvSpPr txBox="1"/>
            <p:nvPr/>
          </p:nvSpPr>
          <p:spPr>
            <a:xfrm>
              <a:off x="3316095" y="2114622"/>
              <a:ext cx="1451700" cy="6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Proceso de calidad del dato</a:t>
              </a:r>
              <a:endPara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24" name="Google Shape;824;p65"/>
            <p:cNvSpPr txBox="1"/>
            <p:nvPr/>
          </p:nvSpPr>
          <p:spPr>
            <a:xfrm>
              <a:off x="3218612" y="2603409"/>
              <a:ext cx="1664400" cy="8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s-ES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Análisis de estructura de la BBDD, tipos de variables, valores null, datos estadísticos y correlación entre variables.</a:t>
              </a:r>
              <a:endPara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25" name="Google Shape;825;p65"/>
          <p:cNvGrpSpPr/>
          <p:nvPr/>
        </p:nvGrpSpPr>
        <p:grpSpPr>
          <a:xfrm>
            <a:off x="2043371" y="2677525"/>
            <a:ext cx="2592735" cy="2092748"/>
            <a:chOff x="1126863" y="2013875"/>
            <a:chExt cx="1944600" cy="1569600"/>
          </a:xfrm>
        </p:grpSpPr>
        <p:sp>
          <p:nvSpPr>
            <p:cNvPr id="826" name="Google Shape;826;p65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107E8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27" name="Google Shape;827;p65"/>
            <p:cNvSpPr txBox="1"/>
            <p:nvPr/>
          </p:nvSpPr>
          <p:spPr>
            <a:xfrm>
              <a:off x="1351628" y="2013875"/>
              <a:ext cx="1451700" cy="595200"/>
            </a:xfrm>
            <a:prstGeom prst="rect">
              <a:avLst/>
            </a:prstGeom>
            <a:solidFill>
              <a:srgbClr val="107E8C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¿Qué es la calidad del dato?</a:t>
              </a:r>
              <a:endPara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28" name="Google Shape;828;p65"/>
            <p:cNvSpPr txBox="1"/>
            <p:nvPr/>
          </p:nvSpPr>
          <p:spPr>
            <a:xfrm>
              <a:off x="1351628" y="2646047"/>
              <a:ext cx="1451700" cy="866700"/>
            </a:xfrm>
            <a:prstGeom prst="rect">
              <a:avLst/>
            </a:prstGeom>
            <a:solidFill>
              <a:srgbClr val="107E8C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s-ES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Proceso que tiene como objetivo evaluar y medir la fiabilidad, integridad y utilidad de los datos utilizados.</a:t>
              </a:r>
              <a:endPara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29" name="Google Shape;829;p65"/>
          <p:cNvGrpSpPr/>
          <p:nvPr/>
        </p:nvGrpSpPr>
        <p:grpSpPr>
          <a:xfrm>
            <a:off x="7222324" y="2677525"/>
            <a:ext cx="4001500" cy="2092748"/>
            <a:chOff x="5015938" y="2013875"/>
            <a:chExt cx="3001200" cy="1569600"/>
          </a:xfrm>
        </p:grpSpPr>
        <p:sp>
          <p:nvSpPr>
            <p:cNvPr id="830" name="Google Shape;830;p65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040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31" name="Google Shape;831;p65"/>
            <p:cNvSpPr txBox="1"/>
            <p:nvPr/>
          </p:nvSpPr>
          <p:spPr>
            <a:xfrm>
              <a:off x="5360217" y="2186147"/>
              <a:ext cx="2417100" cy="459900"/>
            </a:xfrm>
            <a:prstGeom prst="rect">
              <a:avLst/>
            </a:prstGeom>
            <a:solidFill>
              <a:srgbClr val="004048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ES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Resultado</a:t>
              </a:r>
              <a:endPara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32" name="Google Shape;832;p65"/>
            <p:cNvSpPr txBox="1"/>
            <p:nvPr/>
          </p:nvSpPr>
          <p:spPr>
            <a:xfrm>
              <a:off x="5360225" y="2646039"/>
              <a:ext cx="2417100" cy="512400"/>
            </a:xfrm>
            <a:prstGeom prst="rect">
              <a:avLst/>
            </a:prstGeom>
            <a:solidFill>
              <a:srgbClr val="004048"/>
            </a:solidFill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s-ES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Comprobación de que no hay errores para así poder comenzar con el desarrollo de la red neuronal.</a:t>
              </a:r>
              <a:endParaRPr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33" name="Google Shape;833;p65"/>
          <p:cNvGrpSpPr/>
          <p:nvPr/>
        </p:nvGrpSpPr>
        <p:grpSpPr>
          <a:xfrm>
            <a:off x="7048392" y="3594030"/>
            <a:ext cx="348750" cy="347161"/>
            <a:chOff x="4858109" y="2631368"/>
            <a:chExt cx="316442" cy="315000"/>
          </a:xfrm>
        </p:grpSpPr>
        <p:sp>
          <p:nvSpPr>
            <p:cNvPr id="834" name="Google Shape;834;p65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65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107E8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s-ES" sz="1900"/>
              </a:br>
              <a:endParaRPr sz="1900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66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44B"/>
              </a:solidFill>
            </a:endParaRPr>
          </a:p>
        </p:txBody>
      </p:sp>
      <p:sp>
        <p:nvSpPr>
          <p:cNvPr id="841" name="Google Shape;841;p66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842" name="Google Shape;842;p66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843" name="Google Shape;843;p66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844" name="Google Shape;844;p66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845" name="Google Shape;845;p66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846" name="Google Shape;846;p66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847" name="Google Shape;847;p66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848" name="Google Shape;848;p66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pic>
        <p:nvPicPr>
          <p:cNvPr id="849" name="Google Shape;849;p66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4;p27" id="850" name="Google Shape;850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66"/>
          <p:cNvSpPr txBox="1"/>
          <p:nvPr/>
        </p:nvSpPr>
        <p:spPr>
          <a:xfrm>
            <a:off x="5244358" y="253563"/>
            <a:ext cx="495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PRUEBAS Y RESULTADOS</a:t>
            </a:r>
            <a:endParaRPr sz="16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descr="Google Shape;319;p34" id="852" name="Google Shape;852;p66"/>
          <p:cNvSpPr txBox="1"/>
          <p:nvPr/>
        </p:nvSpPr>
        <p:spPr>
          <a:xfrm>
            <a:off x="2683050" y="982825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PRUEBAS Y RESULTADOS </a:t>
            </a:r>
            <a:r>
              <a:rPr lang="es-ES" sz="2700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_ Red Neuronal Recurrente (GRU)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descr="Google Shape;320;p34" id="853" name="Google Shape;853;p66"/>
          <p:cNvCxnSpPr/>
          <p:nvPr/>
        </p:nvCxnSpPr>
        <p:spPr>
          <a:xfrm rot="10800000">
            <a:off x="769950" y="1175800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854" name="Google Shape;854;p66"/>
          <p:cNvSpPr/>
          <p:nvPr/>
        </p:nvSpPr>
        <p:spPr>
          <a:xfrm>
            <a:off x="1624050" y="1073338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855" name="Google Shape;855;p66"/>
          <p:cNvSpPr/>
          <p:nvPr/>
        </p:nvSpPr>
        <p:spPr>
          <a:xfrm>
            <a:off x="1930211" y="892011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856" name="Google Shape;856;p66"/>
          <p:cNvSpPr txBox="1"/>
          <p:nvPr/>
        </p:nvSpPr>
        <p:spPr>
          <a:xfrm>
            <a:off x="1930199" y="875663"/>
            <a:ext cx="56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 4</a:t>
            </a:r>
            <a:r>
              <a:rPr b="0" i="0" lang="es-ES" sz="2700" u="non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/>
          </a:p>
        </p:txBody>
      </p:sp>
      <p:sp>
        <p:nvSpPr>
          <p:cNvPr id="857" name="Google Shape;857;p66"/>
          <p:cNvSpPr txBox="1"/>
          <p:nvPr/>
        </p:nvSpPr>
        <p:spPr>
          <a:xfrm>
            <a:off x="769950" y="4009600"/>
            <a:ext cx="3472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Redes Recurrentes GRU 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58" name="Google Shape;858;p66"/>
          <p:cNvGrpSpPr/>
          <p:nvPr/>
        </p:nvGrpSpPr>
        <p:grpSpPr>
          <a:xfrm>
            <a:off x="4039800" y="3549963"/>
            <a:ext cx="3645000" cy="2749188"/>
            <a:chOff x="7301250" y="3143938"/>
            <a:chExt cx="3645000" cy="2749188"/>
          </a:xfrm>
        </p:grpSpPr>
        <p:sp>
          <p:nvSpPr>
            <p:cNvPr id="859" name="Google Shape;859;p66"/>
            <p:cNvSpPr txBox="1"/>
            <p:nvPr/>
          </p:nvSpPr>
          <p:spPr>
            <a:xfrm>
              <a:off x="7301250" y="3623963"/>
              <a:ext cx="300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500"/>
                </a:spcBef>
                <a:spcAft>
                  <a:spcPts val="1500"/>
                </a:spcAft>
                <a:buNone/>
              </a:pPr>
              <a:r>
                <a:rPr lang="es-ES" sz="1800">
                  <a:solidFill>
                    <a:srgbClr val="1D7E74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Eficiencia Computacional</a:t>
              </a:r>
              <a:endParaRPr sz="1800">
                <a:solidFill>
                  <a:srgbClr val="1D7E74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860" name="Google Shape;860;p66"/>
            <p:cNvSpPr txBox="1"/>
            <p:nvPr/>
          </p:nvSpPr>
          <p:spPr>
            <a:xfrm>
              <a:off x="7301250" y="4209100"/>
              <a:ext cx="3000000" cy="7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500"/>
                </a:spcBef>
                <a:spcAft>
                  <a:spcPts val="1500"/>
                </a:spcAft>
                <a:buNone/>
              </a:pPr>
              <a:r>
                <a:rPr lang="es-ES" sz="1800">
                  <a:solidFill>
                    <a:srgbClr val="1D7E74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Adecuado para Modelado de Secuencias</a:t>
              </a:r>
              <a:endParaRPr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861" name="Google Shape;861;p66"/>
            <p:cNvSpPr txBox="1"/>
            <p:nvPr/>
          </p:nvSpPr>
          <p:spPr>
            <a:xfrm>
              <a:off x="7301250" y="3143938"/>
              <a:ext cx="3645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500"/>
                </a:spcBef>
                <a:spcAft>
                  <a:spcPts val="1500"/>
                </a:spcAft>
                <a:buNone/>
              </a:pPr>
              <a:r>
                <a:rPr lang="es-ES" sz="1800">
                  <a:solidFill>
                    <a:srgbClr val="1D7E74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Adecuado para Modelado temporal</a:t>
              </a:r>
              <a:endParaRPr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  <p:sp>
          <p:nvSpPr>
            <p:cNvPr id="862" name="Google Shape;862;p66"/>
            <p:cNvSpPr txBox="1"/>
            <p:nvPr/>
          </p:nvSpPr>
          <p:spPr>
            <a:xfrm>
              <a:off x="7301250" y="5112825"/>
              <a:ext cx="3000000" cy="7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500"/>
                </a:spcBef>
                <a:spcAft>
                  <a:spcPts val="1500"/>
                </a:spcAft>
                <a:buNone/>
              </a:pPr>
              <a:r>
                <a:rPr lang="es-ES" sz="1800">
                  <a:solidFill>
                    <a:srgbClr val="1D7E74"/>
                  </a:solidFill>
                  <a:latin typeface="Oswald Medium"/>
                  <a:ea typeface="Oswald Medium"/>
                  <a:cs typeface="Oswald Medium"/>
                  <a:sym typeface="Oswald Medium"/>
                </a:rPr>
                <a:t>Mejor controlando el Overfitting</a:t>
              </a:r>
              <a:endParaRPr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endParaRPr>
            </a:p>
          </p:txBody>
        </p:sp>
      </p:grpSp>
      <p:cxnSp>
        <p:nvCxnSpPr>
          <p:cNvPr id="863" name="Google Shape;863;p66"/>
          <p:cNvCxnSpPr/>
          <p:nvPr/>
        </p:nvCxnSpPr>
        <p:spPr>
          <a:xfrm flipH="1" rot="10800000">
            <a:off x="6407772" y="2285563"/>
            <a:ext cx="2081700" cy="162000"/>
          </a:xfrm>
          <a:prstGeom prst="straightConnector1">
            <a:avLst/>
          </a:prstGeom>
          <a:noFill/>
          <a:ln cap="flat" cmpd="sng" w="28575">
            <a:solidFill>
              <a:srgbClr val="83E3D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64" name="Google Shape;864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5200" y="1634975"/>
            <a:ext cx="5379599" cy="1617819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66"/>
          <p:cNvSpPr txBox="1"/>
          <p:nvPr/>
        </p:nvSpPr>
        <p:spPr>
          <a:xfrm>
            <a:off x="8489475" y="1787575"/>
            <a:ext cx="4786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Opciones </a:t>
            </a: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 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6" name="Google Shape;866;p66"/>
          <p:cNvSpPr txBox="1"/>
          <p:nvPr/>
        </p:nvSpPr>
        <p:spPr>
          <a:xfrm>
            <a:off x="7779563" y="3549975"/>
            <a:ext cx="84423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1D7E74"/>
                </a:solidFill>
                <a:latin typeface="Oswald Medium"/>
                <a:ea typeface="Oswald Medium"/>
                <a:cs typeface="Oswald Medium"/>
                <a:sym typeface="Oswald Medium"/>
              </a:rPr>
              <a:t>Layer (type)                Output Shape              Param #   </a:t>
            </a:r>
            <a:endParaRPr sz="1300">
              <a:solidFill>
                <a:srgbClr val="1D7E74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1D7E74"/>
                </a:solidFill>
                <a:latin typeface="Oswald Medium"/>
                <a:ea typeface="Oswald Medium"/>
                <a:cs typeface="Oswald Medium"/>
                <a:sym typeface="Oswald Medium"/>
              </a:rPr>
              <a:t>==========================================================</a:t>
            </a:r>
            <a:endParaRPr sz="1300">
              <a:solidFill>
                <a:srgbClr val="1D7E74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1D7E74"/>
                </a:solidFill>
                <a:latin typeface="Oswald Medium"/>
                <a:ea typeface="Oswald Medium"/>
                <a:cs typeface="Oswald Medium"/>
                <a:sym typeface="Oswald Medium"/>
              </a:rPr>
              <a:t> gru (GRU)            (None, 64)                12864     </a:t>
            </a:r>
            <a:endParaRPr sz="1300">
              <a:solidFill>
                <a:srgbClr val="1D7E74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1D7E74"/>
                </a:solidFill>
                <a:latin typeface="Oswald Medium"/>
                <a:ea typeface="Oswald Medium"/>
                <a:cs typeface="Oswald Medium"/>
                <a:sym typeface="Oswald Medium"/>
              </a:rPr>
              <a:t>                                                                 </a:t>
            </a:r>
            <a:endParaRPr sz="1300">
              <a:solidFill>
                <a:srgbClr val="1D7E74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1D7E74"/>
                </a:solidFill>
                <a:latin typeface="Oswald Medium"/>
                <a:ea typeface="Oswald Medium"/>
                <a:cs typeface="Oswald Medium"/>
                <a:sym typeface="Oswald Medium"/>
              </a:rPr>
              <a:t> dropout(Dropout)         (None, 64)                0         </a:t>
            </a:r>
            <a:endParaRPr sz="1300">
              <a:solidFill>
                <a:srgbClr val="1D7E74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1D7E74"/>
                </a:solidFill>
                <a:latin typeface="Oswald Medium"/>
                <a:ea typeface="Oswald Medium"/>
                <a:cs typeface="Oswald Medium"/>
                <a:sym typeface="Oswald Medium"/>
              </a:rPr>
              <a:t>                                                                 </a:t>
            </a:r>
            <a:endParaRPr sz="1300">
              <a:solidFill>
                <a:srgbClr val="1D7E74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1D7E74"/>
                </a:solidFill>
                <a:latin typeface="Oswald Medium"/>
                <a:ea typeface="Oswald Medium"/>
                <a:cs typeface="Oswald Medium"/>
                <a:sym typeface="Oswald Medium"/>
              </a:rPr>
              <a:t> flatten(Flatten)         (None, 64)                0         </a:t>
            </a:r>
            <a:endParaRPr sz="1300">
              <a:solidFill>
                <a:srgbClr val="1D7E74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1D7E74"/>
                </a:solidFill>
                <a:latin typeface="Oswald Medium"/>
                <a:ea typeface="Oswald Medium"/>
                <a:cs typeface="Oswald Medium"/>
                <a:sym typeface="Oswald Medium"/>
              </a:rPr>
              <a:t>                                                                 </a:t>
            </a:r>
            <a:endParaRPr sz="1300">
              <a:solidFill>
                <a:srgbClr val="1D7E74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1D7E74"/>
                </a:solidFill>
                <a:latin typeface="Oswald Medium"/>
                <a:ea typeface="Oswald Medium"/>
                <a:cs typeface="Oswald Medium"/>
                <a:sym typeface="Oswald Medium"/>
              </a:rPr>
              <a:t> dense (Dense)             (None, 4)                 260       </a:t>
            </a:r>
            <a:endParaRPr sz="1300">
              <a:solidFill>
                <a:srgbClr val="1D7E74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1D7E74"/>
                </a:solidFill>
                <a:latin typeface="Oswald Medium"/>
                <a:ea typeface="Oswald Medium"/>
                <a:cs typeface="Oswald Medium"/>
                <a:sym typeface="Oswald Medium"/>
              </a:rPr>
              <a:t>                                                                 </a:t>
            </a:r>
            <a:endParaRPr sz="1300">
              <a:solidFill>
                <a:srgbClr val="1D7E74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1D7E74"/>
                </a:solidFill>
                <a:latin typeface="Oswald Medium"/>
                <a:ea typeface="Oswald Medium"/>
                <a:cs typeface="Oswald Medium"/>
                <a:sym typeface="Oswald Medium"/>
              </a:rPr>
              <a:t>==========================================================</a:t>
            </a:r>
            <a:endParaRPr sz="1300">
              <a:solidFill>
                <a:srgbClr val="1D7E74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1D7E74"/>
                </a:solidFill>
                <a:latin typeface="Oswald Medium"/>
                <a:ea typeface="Oswald Medium"/>
                <a:cs typeface="Oswald Medium"/>
                <a:sym typeface="Oswald Medium"/>
              </a:rPr>
              <a:t>Total params: 131204 (510.27 KB)</a:t>
            </a:r>
            <a:endParaRPr sz="1300">
              <a:solidFill>
                <a:srgbClr val="1D7E74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1D7E74"/>
                </a:solidFill>
                <a:latin typeface="Oswald Medium"/>
                <a:ea typeface="Oswald Medium"/>
                <a:cs typeface="Oswald Medium"/>
                <a:sym typeface="Oswald Medium"/>
              </a:rPr>
              <a:t>Trainable params: 131204 (510.27 KB)</a:t>
            </a:r>
            <a:endParaRPr sz="1300">
              <a:solidFill>
                <a:srgbClr val="1D7E74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1D7E74"/>
                </a:solidFill>
                <a:latin typeface="Oswald Medium"/>
                <a:ea typeface="Oswald Medium"/>
                <a:cs typeface="Oswald Medium"/>
                <a:sym typeface="Oswald Medium"/>
              </a:rPr>
              <a:t>Non-trainable params: 0 (0.00 Byte)</a:t>
            </a:r>
            <a:endParaRPr sz="900">
              <a:solidFill>
                <a:schemeClr val="dk1"/>
              </a:solidFill>
              <a:highlight>
                <a:srgbClr val="111111"/>
              </a:highlight>
            </a:endParaRPr>
          </a:p>
        </p:txBody>
      </p:sp>
      <p:sp>
        <p:nvSpPr>
          <p:cNvPr id="867" name="Google Shape;867;p66"/>
          <p:cNvSpPr/>
          <p:nvPr/>
        </p:nvSpPr>
        <p:spPr>
          <a:xfrm>
            <a:off x="4039800" y="3520400"/>
            <a:ext cx="19200" cy="2749200"/>
          </a:xfrm>
          <a:prstGeom prst="moon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rgbClr val="83E3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66"/>
          <p:cNvSpPr txBox="1"/>
          <p:nvPr/>
        </p:nvSpPr>
        <p:spPr>
          <a:xfrm>
            <a:off x="8810700" y="2920100"/>
            <a:ext cx="33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MODELO</a:t>
            </a:r>
            <a:r>
              <a:rPr lang="es-ES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67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44B"/>
              </a:solidFill>
            </a:endParaRPr>
          </a:p>
        </p:txBody>
      </p:sp>
      <p:sp>
        <p:nvSpPr>
          <p:cNvPr id="874" name="Google Shape;874;p67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875" name="Google Shape;875;p67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876" name="Google Shape;876;p67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877" name="Google Shape;877;p67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878" name="Google Shape;878;p67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879" name="Google Shape;879;p67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880" name="Google Shape;880;p67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881" name="Google Shape;881;p67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pic>
        <p:nvPicPr>
          <p:cNvPr id="882" name="Google Shape;882;p67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4;p27" id="883" name="Google Shape;883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67"/>
          <p:cNvSpPr/>
          <p:nvPr/>
        </p:nvSpPr>
        <p:spPr>
          <a:xfrm>
            <a:off x="1884876" y="2727600"/>
            <a:ext cx="2373300" cy="2219700"/>
          </a:xfrm>
          <a:prstGeom prst="ellipse">
            <a:avLst/>
          </a:prstGeom>
          <a:noFill/>
          <a:ln cap="flat" cmpd="sng" w="57150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88,5</a:t>
            </a:r>
            <a:r>
              <a:rPr b="1" lang="es-ES" sz="18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%</a:t>
            </a:r>
            <a:endParaRPr b="1" sz="800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5" name="Google Shape;885;p67"/>
          <p:cNvSpPr/>
          <p:nvPr/>
        </p:nvSpPr>
        <p:spPr>
          <a:xfrm>
            <a:off x="1884875" y="2727453"/>
            <a:ext cx="2373300" cy="2245500"/>
          </a:xfrm>
          <a:prstGeom prst="arc">
            <a:avLst>
              <a:gd fmla="val 16200000" name="adj1"/>
              <a:gd fmla="val 14855674" name="adj2"/>
            </a:avLst>
          </a:prstGeom>
          <a:noFill/>
          <a:ln cap="rnd" cmpd="sng" w="127000">
            <a:solidFill>
              <a:srgbClr val="33D9B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FF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6" name="Google Shape;886;p67"/>
          <p:cNvSpPr/>
          <p:nvPr/>
        </p:nvSpPr>
        <p:spPr>
          <a:xfrm>
            <a:off x="1990475" y="2010252"/>
            <a:ext cx="216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36267C"/>
                </a:solidFill>
                <a:latin typeface="Montserrat"/>
                <a:ea typeface="Montserrat"/>
                <a:cs typeface="Montserrat"/>
                <a:sym typeface="Montserrat"/>
              </a:rPr>
              <a:t>Precisión</a:t>
            </a:r>
            <a:endParaRPr sz="2400">
              <a:solidFill>
                <a:srgbClr val="3626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7" name="Google Shape;887;p67"/>
          <p:cNvSpPr/>
          <p:nvPr/>
        </p:nvSpPr>
        <p:spPr>
          <a:xfrm>
            <a:off x="6492474" y="1529350"/>
            <a:ext cx="351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36267C"/>
                </a:solidFill>
                <a:latin typeface="Montserrat"/>
                <a:ea typeface="Montserrat"/>
                <a:cs typeface="Montserrat"/>
                <a:sym typeface="Montserrat"/>
              </a:rPr>
              <a:t>Matriz de Confusión</a:t>
            </a:r>
            <a:endParaRPr sz="2400">
              <a:solidFill>
                <a:srgbClr val="36267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8" name="Google Shape;888;p67"/>
          <p:cNvSpPr txBox="1"/>
          <p:nvPr/>
        </p:nvSpPr>
        <p:spPr>
          <a:xfrm>
            <a:off x="1548650" y="5228450"/>
            <a:ext cx="3312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latin typeface="Montserrat"/>
                <a:ea typeface="Montserrat"/>
                <a:cs typeface="Montserrat"/>
                <a:sym typeface="Montserrat"/>
              </a:rPr>
              <a:t>Nuestra red neuronal recurrente (GRU) ha alcanzado un 88.5% de precisión en la clasificación de datos, lo que indica una alta capacidad para predecir correctamente las etiquetas de salida en el conjunto de prueba. Un valor similar se obtiene f1-Score, recall.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9" name="Google Shape;889;p67"/>
          <p:cNvPicPr preferRelativeResize="0"/>
          <p:nvPr/>
        </p:nvPicPr>
        <p:blipFill rotWithShape="1">
          <a:blip r:embed="rId5">
            <a:alphaModFix amt="84000"/>
          </a:blip>
          <a:srcRect b="0" l="0" r="0" t="4770"/>
          <a:stretch/>
        </p:blipFill>
        <p:spPr>
          <a:xfrm>
            <a:off x="5966025" y="1934800"/>
            <a:ext cx="5837050" cy="4652174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67"/>
          <p:cNvSpPr txBox="1"/>
          <p:nvPr/>
        </p:nvSpPr>
        <p:spPr>
          <a:xfrm>
            <a:off x="5244358" y="253563"/>
            <a:ext cx="495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PRUEBAS Y RESULTADOS</a:t>
            </a:r>
            <a:endParaRPr sz="16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descr="Google Shape;319;p34" id="891" name="Google Shape;891;p67"/>
          <p:cNvSpPr txBox="1"/>
          <p:nvPr/>
        </p:nvSpPr>
        <p:spPr>
          <a:xfrm>
            <a:off x="2683050" y="982825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PRUEBAS Y RESULTADOS </a:t>
            </a:r>
            <a:r>
              <a:rPr lang="es-ES" sz="2700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_ Red Neuronal Recurrente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descr="Google Shape;320;p34" id="892" name="Google Shape;892;p67"/>
          <p:cNvCxnSpPr/>
          <p:nvPr/>
        </p:nvCxnSpPr>
        <p:spPr>
          <a:xfrm rot="10800000">
            <a:off x="769950" y="1175800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893" name="Google Shape;893;p67"/>
          <p:cNvSpPr/>
          <p:nvPr/>
        </p:nvSpPr>
        <p:spPr>
          <a:xfrm>
            <a:off x="1624050" y="1073338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894" name="Google Shape;894;p67"/>
          <p:cNvSpPr/>
          <p:nvPr/>
        </p:nvSpPr>
        <p:spPr>
          <a:xfrm>
            <a:off x="1930211" y="892011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895" name="Google Shape;895;p67"/>
          <p:cNvSpPr txBox="1"/>
          <p:nvPr/>
        </p:nvSpPr>
        <p:spPr>
          <a:xfrm>
            <a:off x="1930199" y="875663"/>
            <a:ext cx="56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 4</a:t>
            </a:r>
            <a:r>
              <a:rPr b="0" i="0" lang="es-ES" sz="2700" u="non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8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44B"/>
              </a:solidFill>
            </a:endParaRPr>
          </a:p>
        </p:txBody>
      </p:sp>
      <p:sp>
        <p:nvSpPr>
          <p:cNvPr id="901" name="Google Shape;901;p68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902" name="Google Shape;902;p68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903" name="Google Shape;903;p68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904" name="Google Shape;904;p68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905" name="Google Shape;905;p68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906" name="Google Shape;906;p68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907" name="Google Shape;907;p68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908" name="Google Shape;908;p68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pic>
        <p:nvPicPr>
          <p:cNvPr id="909" name="Google Shape;909;p68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4;p27" id="910" name="Google Shape;910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68"/>
          <p:cNvPicPr preferRelativeResize="0"/>
          <p:nvPr/>
        </p:nvPicPr>
        <p:blipFill rotWithShape="1">
          <a:blip r:embed="rId5">
            <a:alphaModFix/>
          </a:blip>
          <a:srcRect b="0" l="0" r="0" t="4761"/>
          <a:stretch/>
        </p:blipFill>
        <p:spPr>
          <a:xfrm>
            <a:off x="6601900" y="2275888"/>
            <a:ext cx="4959000" cy="396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68"/>
          <p:cNvPicPr preferRelativeResize="0"/>
          <p:nvPr/>
        </p:nvPicPr>
        <p:blipFill rotWithShape="1">
          <a:blip r:embed="rId6">
            <a:alphaModFix/>
          </a:blip>
          <a:srcRect b="3081" l="49099" r="1124" t="0"/>
          <a:stretch/>
        </p:blipFill>
        <p:spPr>
          <a:xfrm>
            <a:off x="1084825" y="2275900"/>
            <a:ext cx="5050024" cy="37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68"/>
          <p:cNvSpPr txBox="1"/>
          <p:nvPr/>
        </p:nvSpPr>
        <p:spPr>
          <a:xfrm>
            <a:off x="5244358" y="253563"/>
            <a:ext cx="495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PRUEBAS Y RESULTADOS</a:t>
            </a:r>
            <a:endParaRPr sz="16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914" name="Google Shape;914;p68"/>
          <p:cNvSpPr txBox="1"/>
          <p:nvPr/>
        </p:nvSpPr>
        <p:spPr>
          <a:xfrm>
            <a:off x="2068884" y="1814205"/>
            <a:ext cx="308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Precisión x Epochs</a:t>
            </a:r>
            <a:endParaRPr sz="18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915" name="Google Shape;915;p68"/>
          <p:cNvSpPr txBox="1"/>
          <p:nvPr/>
        </p:nvSpPr>
        <p:spPr>
          <a:xfrm>
            <a:off x="7540447" y="1814205"/>
            <a:ext cx="308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Curvas de ROC</a:t>
            </a:r>
            <a:endParaRPr sz="18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descr="Google Shape;319;p34" id="916" name="Google Shape;916;p68"/>
          <p:cNvSpPr txBox="1"/>
          <p:nvPr/>
        </p:nvSpPr>
        <p:spPr>
          <a:xfrm>
            <a:off x="2683050" y="982825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PRUEBAS Y RESULTADOS</a:t>
            </a:r>
            <a:r>
              <a:rPr lang="es-ES" sz="2700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_Red Neuronal Recurrente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descr="Google Shape;320;p34" id="917" name="Google Shape;917;p68"/>
          <p:cNvCxnSpPr/>
          <p:nvPr/>
        </p:nvCxnSpPr>
        <p:spPr>
          <a:xfrm rot="10800000">
            <a:off x="769950" y="1175800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918" name="Google Shape;918;p68"/>
          <p:cNvSpPr/>
          <p:nvPr/>
        </p:nvSpPr>
        <p:spPr>
          <a:xfrm>
            <a:off x="1624050" y="1073338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919" name="Google Shape;919;p68"/>
          <p:cNvSpPr/>
          <p:nvPr/>
        </p:nvSpPr>
        <p:spPr>
          <a:xfrm>
            <a:off x="1930211" y="892011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920" name="Google Shape;920;p68"/>
          <p:cNvSpPr txBox="1"/>
          <p:nvPr/>
        </p:nvSpPr>
        <p:spPr>
          <a:xfrm>
            <a:off x="1930199" y="875663"/>
            <a:ext cx="56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 4</a:t>
            </a:r>
            <a:r>
              <a:rPr b="0" i="0" lang="es-ES" sz="2700" u="non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69"/>
          <p:cNvSpPr txBox="1"/>
          <p:nvPr/>
        </p:nvSpPr>
        <p:spPr>
          <a:xfrm>
            <a:off x="4870700" y="1634975"/>
            <a:ext cx="3138300" cy="4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1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Después de representar los puntos de recogida de contaminación en Barcelona, se observó que la distribución geográfica de los distritos no reflejaba adecuadamente las áreas a predecir. </a:t>
            </a:r>
            <a:endParaRPr b="1" sz="11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1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Como respuesta a esta limitación, se procedió a realizar una </a:t>
            </a:r>
            <a:r>
              <a:rPr b="1" lang="es-ES" sz="11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clusterización</a:t>
            </a:r>
            <a:r>
              <a:rPr b="1" lang="es-ES" sz="11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 geográfica con el propósito de obtener geometrías más representativas sobre los puntos de recogida de información. </a:t>
            </a:r>
            <a:endParaRPr b="1" sz="11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1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Esta nueva aproximación permitió una delimitación más precisa de las zonas afectadas por la contaminación. </a:t>
            </a:r>
            <a:endParaRPr b="1" sz="11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6" name="Google Shape;926;p69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44B"/>
              </a:solidFill>
            </a:endParaRPr>
          </a:p>
        </p:txBody>
      </p:sp>
      <p:sp>
        <p:nvSpPr>
          <p:cNvPr id="927" name="Google Shape;927;p69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928" name="Google Shape;928;p69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929" name="Google Shape;929;p69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930" name="Google Shape;930;p69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931" name="Google Shape;931;p69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932" name="Google Shape;932;p69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933" name="Google Shape;933;p69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934" name="Google Shape;934;p69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pic>
        <p:nvPicPr>
          <p:cNvPr id="935" name="Google Shape;935;p69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4;p27" id="936" name="Google Shape;936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69"/>
          <p:cNvSpPr txBox="1"/>
          <p:nvPr/>
        </p:nvSpPr>
        <p:spPr>
          <a:xfrm>
            <a:off x="5244358" y="253563"/>
            <a:ext cx="495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DESARROLLO</a:t>
            </a:r>
            <a:endParaRPr sz="16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descr="Google Shape;319;p34" id="938" name="Google Shape;938;p69"/>
          <p:cNvSpPr txBox="1"/>
          <p:nvPr/>
        </p:nvSpPr>
        <p:spPr>
          <a:xfrm>
            <a:off x="2683050" y="982825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PRUEBAS Y RESULTADOS</a:t>
            </a:r>
            <a:r>
              <a:rPr lang="es-ES" sz="2700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s-ES" sz="2700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 Generando clusters para la predicción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descr="Google Shape;320;p34" id="939" name="Google Shape;939;p69"/>
          <p:cNvCxnSpPr/>
          <p:nvPr/>
        </p:nvCxnSpPr>
        <p:spPr>
          <a:xfrm rot="10800000">
            <a:off x="769950" y="1175800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940" name="Google Shape;940;p69"/>
          <p:cNvSpPr/>
          <p:nvPr/>
        </p:nvSpPr>
        <p:spPr>
          <a:xfrm>
            <a:off x="1624050" y="1073338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941" name="Google Shape;941;p69"/>
          <p:cNvSpPr/>
          <p:nvPr/>
        </p:nvSpPr>
        <p:spPr>
          <a:xfrm>
            <a:off x="1930211" y="892011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942" name="Google Shape;942;p69"/>
          <p:cNvSpPr txBox="1"/>
          <p:nvPr/>
        </p:nvSpPr>
        <p:spPr>
          <a:xfrm>
            <a:off x="1930199" y="875663"/>
            <a:ext cx="56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 4</a:t>
            </a:r>
            <a:r>
              <a:rPr b="0" i="0" lang="es-ES" sz="2700" u="non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/>
          </a:p>
        </p:txBody>
      </p:sp>
      <p:pic>
        <p:nvPicPr>
          <p:cNvPr id="943" name="Google Shape;943;p69"/>
          <p:cNvPicPr preferRelativeResize="0"/>
          <p:nvPr/>
        </p:nvPicPr>
        <p:blipFill rotWithShape="1">
          <a:blip r:embed="rId5">
            <a:alphaModFix/>
          </a:blip>
          <a:srcRect b="0" l="18937" r="21396" t="0"/>
          <a:stretch/>
        </p:blipFill>
        <p:spPr>
          <a:xfrm>
            <a:off x="8166399" y="1522437"/>
            <a:ext cx="4025600" cy="477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69"/>
          <p:cNvPicPr preferRelativeResize="0"/>
          <p:nvPr/>
        </p:nvPicPr>
        <p:blipFill rotWithShape="1">
          <a:blip r:embed="rId6">
            <a:alphaModFix/>
          </a:blip>
          <a:srcRect b="4634" l="18550" r="21914" t="0"/>
          <a:stretch/>
        </p:blipFill>
        <p:spPr>
          <a:xfrm>
            <a:off x="769962" y="1585588"/>
            <a:ext cx="4100736" cy="46439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5" name="Google Shape;945;p69"/>
          <p:cNvCxnSpPr/>
          <p:nvPr/>
        </p:nvCxnSpPr>
        <p:spPr>
          <a:xfrm>
            <a:off x="4983949" y="4098062"/>
            <a:ext cx="2911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70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44B"/>
              </a:solidFill>
            </a:endParaRPr>
          </a:p>
        </p:txBody>
      </p:sp>
      <p:sp>
        <p:nvSpPr>
          <p:cNvPr id="951" name="Google Shape;951;p70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952" name="Google Shape;952;p70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953" name="Google Shape;953;p70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954" name="Google Shape;954;p70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955" name="Google Shape;955;p70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956" name="Google Shape;956;p70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957" name="Google Shape;957;p70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958" name="Google Shape;958;p70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pic>
        <p:nvPicPr>
          <p:cNvPr id="959" name="Google Shape;959;p70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4;p27" id="960" name="Google Shape;960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descr="Google Shape;319;p34" id="961" name="Google Shape;961;p70"/>
          <p:cNvSpPr txBox="1"/>
          <p:nvPr/>
        </p:nvSpPr>
        <p:spPr>
          <a:xfrm>
            <a:off x="2683050" y="589199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PRUEBAS Y RESULTADOS</a:t>
            </a:r>
            <a:r>
              <a:rPr lang="es-ES" sz="2700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  Mapas </a:t>
            </a:r>
            <a:r>
              <a:rPr lang="es-ES" sz="2700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dinámicos</a:t>
            </a:r>
            <a:r>
              <a:rPr lang="es-ES" sz="2700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 con Folium </a:t>
            </a:r>
            <a:endParaRPr sz="27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descr="Google Shape;320;p34" id="962" name="Google Shape;962;p70"/>
          <p:cNvCxnSpPr/>
          <p:nvPr/>
        </p:nvCxnSpPr>
        <p:spPr>
          <a:xfrm rot="10800000">
            <a:off x="769950" y="782175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963" name="Google Shape;963;p70"/>
          <p:cNvSpPr/>
          <p:nvPr/>
        </p:nvSpPr>
        <p:spPr>
          <a:xfrm>
            <a:off x="1624050" y="679713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964" name="Google Shape;964;p70"/>
          <p:cNvSpPr/>
          <p:nvPr/>
        </p:nvSpPr>
        <p:spPr>
          <a:xfrm>
            <a:off x="1972211" y="498386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965" name="Google Shape;965;p70"/>
          <p:cNvSpPr txBox="1"/>
          <p:nvPr/>
        </p:nvSpPr>
        <p:spPr>
          <a:xfrm>
            <a:off x="1930199" y="482038"/>
            <a:ext cx="56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 4</a:t>
            </a:r>
            <a:r>
              <a:rPr b="0" i="0" lang="es-ES" sz="2700" u="non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/>
          </a:p>
        </p:txBody>
      </p:sp>
      <p:pic>
        <p:nvPicPr>
          <p:cNvPr id="966" name="Google Shape;96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3075" y="1305750"/>
            <a:ext cx="6238099" cy="5194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7" name="Google Shape;967;p70"/>
          <p:cNvCxnSpPr/>
          <p:nvPr/>
        </p:nvCxnSpPr>
        <p:spPr>
          <a:xfrm rot="10800000">
            <a:off x="7191375" y="2495400"/>
            <a:ext cx="2819400" cy="19200"/>
          </a:xfrm>
          <a:prstGeom prst="straightConnector1">
            <a:avLst/>
          </a:prstGeom>
          <a:noFill/>
          <a:ln cap="flat" cmpd="sng" w="28575">
            <a:solidFill>
              <a:srgbClr val="1D7E7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8" name="Google Shape;968;p70"/>
          <p:cNvSpPr txBox="1"/>
          <p:nvPr/>
        </p:nvSpPr>
        <p:spPr>
          <a:xfrm>
            <a:off x="9535975" y="2495400"/>
            <a:ext cx="2267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GEOMETRÍAS</a:t>
            </a:r>
            <a:r>
              <a:rPr lang="es-ES" sz="700"/>
              <a:t> </a:t>
            </a:r>
            <a:r>
              <a:rPr lang="es-ES" sz="20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NUEVAS</a:t>
            </a:r>
            <a:r>
              <a:rPr lang="es-ES" sz="700"/>
              <a:t> </a:t>
            </a:r>
            <a:endParaRPr sz="700"/>
          </a:p>
        </p:txBody>
      </p:sp>
      <p:cxnSp>
        <p:nvCxnSpPr>
          <p:cNvPr id="969" name="Google Shape;969;p70"/>
          <p:cNvCxnSpPr/>
          <p:nvPr/>
        </p:nvCxnSpPr>
        <p:spPr>
          <a:xfrm flipH="1" rot="10800000">
            <a:off x="2809875" y="2381400"/>
            <a:ext cx="1371600" cy="1390500"/>
          </a:xfrm>
          <a:prstGeom prst="straightConnector1">
            <a:avLst/>
          </a:prstGeom>
          <a:noFill/>
          <a:ln cap="flat" cmpd="sng" w="28575">
            <a:solidFill>
              <a:srgbClr val="1D7E7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0" name="Google Shape;970;p70"/>
          <p:cNvSpPr txBox="1"/>
          <p:nvPr/>
        </p:nvSpPr>
        <p:spPr>
          <a:xfrm>
            <a:off x="825050" y="352040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UBICACIÓN MAPA </a:t>
            </a:r>
            <a:endParaRPr sz="20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EN GOOGLE MAPS</a:t>
            </a:r>
            <a:endParaRPr sz="20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971" name="Google Shape;971;p70"/>
          <p:cNvCxnSpPr/>
          <p:nvPr/>
        </p:nvCxnSpPr>
        <p:spPr>
          <a:xfrm rot="10800000">
            <a:off x="7343775" y="3486150"/>
            <a:ext cx="1905000" cy="609600"/>
          </a:xfrm>
          <a:prstGeom prst="straightConnector1">
            <a:avLst/>
          </a:prstGeom>
          <a:noFill/>
          <a:ln cap="flat" cmpd="sng" w="28575">
            <a:solidFill>
              <a:srgbClr val="1D7E7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2" name="Google Shape;972;p70"/>
          <p:cNvSpPr txBox="1"/>
          <p:nvPr/>
        </p:nvSpPr>
        <p:spPr>
          <a:xfrm>
            <a:off x="9401175" y="3924300"/>
            <a:ext cx="2401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FILTRADO</a:t>
            </a:r>
            <a:r>
              <a:rPr lang="es-ES"/>
              <a:t> </a:t>
            </a:r>
            <a:r>
              <a:rPr lang="es-ES" sz="20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DINÁMICO</a:t>
            </a:r>
            <a:endParaRPr/>
          </a:p>
        </p:txBody>
      </p:sp>
      <p:cxnSp>
        <p:nvCxnSpPr>
          <p:cNvPr id="973" name="Google Shape;973;p70"/>
          <p:cNvCxnSpPr/>
          <p:nvPr/>
        </p:nvCxnSpPr>
        <p:spPr>
          <a:xfrm flipH="1" rot="10800000">
            <a:off x="2683050" y="4886475"/>
            <a:ext cx="2190900" cy="704700"/>
          </a:xfrm>
          <a:prstGeom prst="straightConnector1">
            <a:avLst/>
          </a:prstGeom>
          <a:noFill/>
          <a:ln cap="flat" cmpd="sng" w="28575">
            <a:solidFill>
              <a:srgbClr val="1D7E7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4" name="Google Shape;974;p70"/>
          <p:cNvSpPr txBox="1"/>
          <p:nvPr/>
        </p:nvSpPr>
        <p:spPr>
          <a:xfrm>
            <a:off x="825050" y="4964100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APLICABLE A</a:t>
            </a:r>
            <a:endParaRPr sz="20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CUALQUIER </a:t>
            </a:r>
            <a:endParaRPr sz="20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CIUDAD O </a:t>
            </a:r>
            <a:r>
              <a:rPr lang="es-ES" sz="20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PAÍS</a:t>
            </a:r>
            <a:r>
              <a:rPr lang="es-ES" sz="20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 </a:t>
            </a:r>
            <a:endParaRPr sz="20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Google Shape;319;p34" id="979" name="Google Shape;979;p71"/>
          <p:cNvSpPr txBox="1"/>
          <p:nvPr/>
        </p:nvSpPr>
        <p:spPr>
          <a:xfrm>
            <a:off x="2683050" y="345700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PRUEBAS Y RESULTADOS </a:t>
            </a:r>
            <a:r>
              <a:rPr lang="es-ES" sz="2700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_ Aplicación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980" name="Google Shape;980;p71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44B"/>
              </a:solidFill>
            </a:endParaRPr>
          </a:p>
        </p:txBody>
      </p:sp>
      <p:sp>
        <p:nvSpPr>
          <p:cNvPr id="981" name="Google Shape;981;p71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982" name="Google Shape;982;p71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983" name="Google Shape;983;p71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984" name="Google Shape;984;p71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985" name="Google Shape;985;p71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986" name="Google Shape;986;p71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987" name="Google Shape;987;p71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988" name="Google Shape;988;p71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pic>
        <p:nvPicPr>
          <p:cNvPr id="989" name="Google Shape;989;p71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4;p27" id="990" name="Google Shape;990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descr="Google Shape;320;p34" id="991" name="Google Shape;991;p71"/>
          <p:cNvCxnSpPr/>
          <p:nvPr/>
        </p:nvCxnSpPr>
        <p:spPr>
          <a:xfrm rot="10800000">
            <a:off x="681525" y="592125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992" name="Google Shape;992;p71"/>
          <p:cNvSpPr/>
          <p:nvPr/>
        </p:nvSpPr>
        <p:spPr>
          <a:xfrm>
            <a:off x="1535625" y="489663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993" name="Google Shape;993;p71"/>
          <p:cNvSpPr/>
          <p:nvPr/>
        </p:nvSpPr>
        <p:spPr>
          <a:xfrm>
            <a:off x="1927998" y="287211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994" name="Google Shape;994;p71"/>
          <p:cNvSpPr txBox="1"/>
          <p:nvPr/>
        </p:nvSpPr>
        <p:spPr>
          <a:xfrm>
            <a:off x="1927987" y="270838"/>
            <a:ext cx="56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 4</a:t>
            </a:r>
            <a:r>
              <a:rPr b="0" i="0" lang="es-ES" sz="2700" u="non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/>
          </a:p>
        </p:txBody>
      </p:sp>
      <p:pic>
        <p:nvPicPr>
          <p:cNvPr id="995" name="Google Shape;995;p71" title="streamlit-contaminacion_app-2023-07-27-03-07-13.webm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5462" y="871150"/>
            <a:ext cx="5657550" cy="5755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6" name="Google Shape;996;p71"/>
          <p:cNvSpPr txBox="1"/>
          <p:nvPr/>
        </p:nvSpPr>
        <p:spPr>
          <a:xfrm>
            <a:off x="9132775" y="1412150"/>
            <a:ext cx="2670300" cy="3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1600">
                <a:solidFill>
                  <a:srgbClr val="155B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Creada con STREAMLIT </a:t>
            </a:r>
            <a:endParaRPr sz="1600">
              <a:solidFill>
                <a:srgbClr val="155B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1600">
              <a:solidFill>
                <a:srgbClr val="155B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1600">
                <a:solidFill>
                  <a:srgbClr val="155B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Optimizada con Flask</a:t>
            </a:r>
            <a:endParaRPr sz="1600">
              <a:solidFill>
                <a:srgbClr val="155B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1600">
              <a:solidFill>
                <a:srgbClr val="155B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1600">
                <a:solidFill>
                  <a:srgbClr val="155B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Funciona como una base de datos de los datos almacenados y como un predictor de las fechas que aún no se han añadido. </a:t>
            </a:r>
            <a:endParaRPr sz="1600">
              <a:solidFill>
                <a:srgbClr val="155B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1600">
              <a:solidFill>
                <a:srgbClr val="155B5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1600">
                <a:solidFill>
                  <a:srgbClr val="155B5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Una vez se añaden, es posible comparar la predicción con el valor real y reentrenar el modelo para mejorar su eficiencia. </a:t>
            </a:r>
            <a:endParaRPr sz="1600">
              <a:solidFill>
                <a:srgbClr val="155B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72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44B"/>
              </a:solidFill>
            </a:endParaRPr>
          </a:p>
        </p:txBody>
      </p:sp>
      <p:sp>
        <p:nvSpPr>
          <p:cNvPr id="1002" name="Google Shape;1002;p72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1003" name="Google Shape;1003;p72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1004" name="Google Shape;1004;p72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1005" name="Google Shape;1005;p72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1006" name="Google Shape;1006;p72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1007" name="Google Shape;1007;p72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1008" name="Google Shape;1008;p72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1009" name="Google Shape;1009;p72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pic>
        <p:nvPicPr>
          <p:cNvPr id="1010" name="Google Shape;1010;p72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72"/>
          <p:cNvSpPr/>
          <p:nvPr/>
        </p:nvSpPr>
        <p:spPr>
          <a:xfrm>
            <a:off x="1717575" y="2590825"/>
            <a:ext cx="125100" cy="103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Google Shape;193;p30" id="1012" name="Google Shape;1012;p72"/>
          <p:cNvSpPr/>
          <p:nvPr/>
        </p:nvSpPr>
        <p:spPr>
          <a:xfrm>
            <a:off x="2105250" y="1599325"/>
            <a:ext cx="8889300" cy="2184600"/>
          </a:xfrm>
          <a:prstGeom prst="roundRect">
            <a:avLst>
              <a:gd fmla="val 2816" name="adj"/>
            </a:avLst>
          </a:prstGeom>
          <a:noFill/>
          <a:ln cap="flat" cmpd="sng" w="28575">
            <a:solidFill>
              <a:srgbClr val="00C3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578;p42" id="1013" name="Google Shape;1013;p72"/>
          <p:cNvSpPr txBox="1"/>
          <p:nvPr/>
        </p:nvSpPr>
        <p:spPr>
          <a:xfrm>
            <a:off x="2423700" y="1599325"/>
            <a:ext cx="8252400" cy="22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spAutoFit/>
          </a:bodyPr>
          <a:lstStyle/>
          <a:p>
            <a:pPr indent="-23495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00"/>
              <a:buFont typeface="Montserrat"/>
              <a:buChar char="•"/>
            </a:pPr>
            <a:r>
              <a:rPr lang="es-ES">
                <a:solidFill>
                  <a:srgbClr val="33D9B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&gt;&gt; </a:t>
            </a:r>
            <a:r>
              <a:rPr b="1" lang="es-ES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Se trata de un modelo altamente efectivo, que puede llegar ser una herramienta valiosa para la vigilancia y mejora de la calidad del aire. A través del análisis de datos y la implementación de técnicas avanzadas de aprendizaje automático, hemos obtenido resultados significativos que nos permiten extraer conclusiones importantes sobre la calidad del aire en nuestra región. </a:t>
            </a:r>
            <a:endParaRPr b="1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3495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00"/>
              <a:buFont typeface="Montserrat"/>
              <a:buChar char="•"/>
            </a:pPr>
            <a:r>
              <a:t/>
            </a:r>
            <a:endParaRPr b="1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3495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00"/>
              <a:buFont typeface="Montserrat"/>
              <a:buChar char="•"/>
            </a:pPr>
            <a:r>
              <a:rPr b="1" lang="es-ES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Además este modelo es fácilmente aplicable a otras mediciones como temperatura y precipitaciones. </a:t>
            </a:r>
            <a:endParaRPr sz="1500"/>
          </a:p>
        </p:txBody>
      </p:sp>
      <p:sp>
        <p:nvSpPr>
          <p:cNvPr descr="Google Shape;493;p41" id="1014" name="Google Shape;1014;p72"/>
          <p:cNvSpPr txBox="1"/>
          <p:nvPr/>
        </p:nvSpPr>
        <p:spPr>
          <a:xfrm>
            <a:off x="2831992" y="4283875"/>
            <a:ext cx="15249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48"/>
              </a:buClr>
              <a:buSzPts val="1500"/>
              <a:buFont typeface="Montserrat Medium"/>
              <a:buNone/>
            </a:pPr>
            <a:r>
              <a:rPr lang="es-ES" sz="20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</a:t>
            </a:r>
            <a:r>
              <a:rPr lang="es-ES" sz="1700">
                <a:solidFill>
                  <a:srgbClr val="107E8C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CONCLUSIÓN_1</a:t>
            </a:r>
            <a:endParaRPr sz="1700">
              <a:solidFill>
                <a:srgbClr val="107E8C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48"/>
              </a:buClr>
              <a:buSzPts val="1500"/>
              <a:buFont typeface="Montserrat Medium"/>
              <a:buNone/>
            </a:pPr>
            <a:r>
              <a:t/>
            </a:r>
            <a:endParaRPr sz="1700">
              <a:solidFill>
                <a:srgbClr val="107E8C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48"/>
              </a:buClr>
              <a:buSzPts val="1500"/>
              <a:buFont typeface="Montserrat Medium"/>
              <a:buNone/>
            </a:pPr>
            <a:r>
              <a:rPr lang="es-ES" sz="1200">
                <a:solidFill>
                  <a:srgbClr val="00404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Alta precisión y confiabilidad.</a:t>
            </a:r>
            <a:endParaRPr sz="1200"/>
          </a:p>
        </p:txBody>
      </p:sp>
      <p:pic>
        <p:nvPicPr>
          <p:cNvPr id="1015" name="Google Shape;1015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9286" y="4283826"/>
            <a:ext cx="498300" cy="449405"/>
          </a:xfrm>
          <a:prstGeom prst="rect">
            <a:avLst/>
          </a:prstGeom>
          <a:noFill/>
          <a:ln>
            <a:noFill/>
          </a:ln>
        </p:spPr>
      </p:pic>
      <p:sp>
        <p:nvSpPr>
          <p:cNvPr descr="Google Shape;493;p41" id="1016" name="Google Shape;1016;p72"/>
          <p:cNvSpPr txBox="1"/>
          <p:nvPr/>
        </p:nvSpPr>
        <p:spPr>
          <a:xfrm>
            <a:off x="5043667" y="4283863"/>
            <a:ext cx="15249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48"/>
              </a:buClr>
              <a:buSzPts val="1500"/>
              <a:buFont typeface="Montserrat Medium"/>
              <a:buNone/>
            </a:pPr>
            <a:r>
              <a:rPr lang="es-ES" sz="20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</a:t>
            </a:r>
            <a:r>
              <a:rPr lang="es-ES" sz="1700">
                <a:solidFill>
                  <a:srgbClr val="107E8C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CONCLUSIÓN_2</a:t>
            </a:r>
            <a:endParaRPr sz="1700">
              <a:solidFill>
                <a:srgbClr val="107E8C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48"/>
              </a:buClr>
              <a:buSzPts val="1500"/>
              <a:buFont typeface="Montserrat Medium"/>
              <a:buNone/>
            </a:pPr>
            <a:r>
              <a:t/>
            </a:r>
            <a:endParaRPr sz="1700">
              <a:solidFill>
                <a:srgbClr val="107E8C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48"/>
              </a:buClr>
              <a:buSzPts val="1500"/>
              <a:buFont typeface="Montserrat Medium"/>
              <a:buNone/>
            </a:pPr>
            <a:r>
              <a:rPr lang="es-ES" sz="1200">
                <a:solidFill>
                  <a:srgbClr val="00404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Conocimiento de componentes clave</a:t>
            </a:r>
            <a:endParaRPr sz="1100"/>
          </a:p>
        </p:txBody>
      </p:sp>
      <p:sp>
        <p:nvSpPr>
          <p:cNvPr descr="Google Shape;493;p41" id="1017" name="Google Shape;1017;p72"/>
          <p:cNvSpPr txBox="1"/>
          <p:nvPr/>
        </p:nvSpPr>
        <p:spPr>
          <a:xfrm>
            <a:off x="7304101" y="4283850"/>
            <a:ext cx="1684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48"/>
              </a:buClr>
              <a:buSzPts val="1500"/>
              <a:buFont typeface="Montserrat Medium"/>
              <a:buNone/>
            </a:pPr>
            <a:r>
              <a:rPr lang="es-ES" sz="20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</a:t>
            </a:r>
            <a:r>
              <a:rPr lang="es-ES" sz="1700">
                <a:solidFill>
                  <a:srgbClr val="107E8C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CONCLUSIÓN_3</a:t>
            </a:r>
            <a:endParaRPr sz="1700">
              <a:solidFill>
                <a:srgbClr val="107E8C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48"/>
              </a:buClr>
              <a:buSzPts val="1500"/>
              <a:buFont typeface="Montserrat Medium"/>
              <a:buNone/>
            </a:pPr>
            <a:r>
              <a:t/>
            </a:r>
            <a:endParaRPr sz="1700">
              <a:solidFill>
                <a:srgbClr val="107E8C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48"/>
              </a:buClr>
              <a:buSzPts val="1500"/>
              <a:buFont typeface="Montserrat Medium"/>
              <a:buNone/>
            </a:pPr>
            <a:r>
              <a:rPr lang="es-ES" sz="1200">
                <a:solidFill>
                  <a:srgbClr val="00404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Impacto positivo en la salud pública</a:t>
            </a:r>
            <a:endParaRPr sz="1100"/>
          </a:p>
        </p:txBody>
      </p:sp>
      <p:pic>
        <p:nvPicPr>
          <p:cNvPr id="1018" name="Google Shape;1018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7211" y="4283826"/>
            <a:ext cx="498300" cy="449405"/>
          </a:xfrm>
          <a:prstGeom prst="rect">
            <a:avLst/>
          </a:prstGeom>
          <a:noFill/>
          <a:ln>
            <a:noFill/>
          </a:ln>
        </p:spPr>
      </p:pic>
      <p:sp>
        <p:nvSpPr>
          <p:cNvPr descr="Google Shape;493;p41" id="1019" name="Google Shape;1019;p72"/>
          <p:cNvSpPr txBox="1"/>
          <p:nvPr/>
        </p:nvSpPr>
        <p:spPr>
          <a:xfrm>
            <a:off x="9413725" y="4283900"/>
            <a:ext cx="19116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48"/>
              </a:buClr>
              <a:buSzPts val="1500"/>
              <a:buFont typeface="Montserrat Medium"/>
              <a:buNone/>
            </a:pPr>
            <a:r>
              <a:rPr lang="es-ES" sz="20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&gt; </a:t>
            </a:r>
            <a:r>
              <a:rPr lang="es-ES" sz="1700">
                <a:solidFill>
                  <a:srgbClr val="107E8C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CONCLUSIÓN_4</a:t>
            </a:r>
            <a:endParaRPr sz="1700">
              <a:solidFill>
                <a:srgbClr val="107E8C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48"/>
              </a:buClr>
              <a:buSzPts val="1500"/>
              <a:buFont typeface="Montserrat Medium"/>
              <a:buNone/>
            </a:pPr>
            <a:r>
              <a:t/>
            </a:r>
            <a:endParaRPr sz="1700">
              <a:solidFill>
                <a:srgbClr val="107E8C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048"/>
              </a:buClr>
              <a:buSzPts val="1500"/>
              <a:buFont typeface="Montserrat Medium"/>
              <a:buNone/>
            </a:pPr>
            <a:r>
              <a:rPr lang="es-ES" sz="1200">
                <a:solidFill>
                  <a:srgbClr val="00404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Colaborar con entidades gubernamentales</a:t>
            </a:r>
            <a:endParaRPr sz="1100"/>
          </a:p>
        </p:txBody>
      </p:sp>
      <p:pic>
        <p:nvPicPr>
          <p:cNvPr id="1020" name="Google Shape;1020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1337" y="4351074"/>
            <a:ext cx="349200" cy="314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88440" y="4351049"/>
            <a:ext cx="387174" cy="34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4;p27" id="1022" name="Google Shape;1022;p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72"/>
          <p:cNvSpPr txBox="1"/>
          <p:nvPr/>
        </p:nvSpPr>
        <p:spPr>
          <a:xfrm>
            <a:off x="5244358" y="253563"/>
            <a:ext cx="495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CONCLUSIONES Y FUTURO</a:t>
            </a:r>
            <a:endParaRPr sz="16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descr="Google Shape;319;p34" id="1024" name="Google Shape;1024;p72"/>
          <p:cNvSpPr txBox="1"/>
          <p:nvPr/>
        </p:nvSpPr>
        <p:spPr>
          <a:xfrm>
            <a:off x="2683050" y="982825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CONCLUSIONES Y FUTURO </a:t>
            </a:r>
            <a:r>
              <a:rPr lang="es-ES" sz="2700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_ Conclusiones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descr="Google Shape;320;p34" id="1025" name="Google Shape;1025;p72"/>
          <p:cNvCxnSpPr/>
          <p:nvPr/>
        </p:nvCxnSpPr>
        <p:spPr>
          <a:xfrm rot="10800000">
            <a:off x="769950" y="1175800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1026" name="Google Shape;1026;p72"/>
          <p:cNvSpPr/>
          <p:nvPr/>
        </p:nvSpPr>
        <p:spPr>
          <a:xfrm>
            <a:off x="1624050" y="1073338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1027" name="Google Shape;1027;p72"/>
          <p:cNvSpPr/>
          <p:nvPr/>
        </p:nvSpPr>
        <p:spPr>
          <a:xfrm>
            <a:off x="1930211" y="892011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1028" name="Google Shape;1028;p72"/>
          <p:cNvSpPr txBox="1"/>
          <p:nvPr/>
        </p:nvSpPr>
        <p:spPr>
          <a:xfrm>
            <a:off x="1930199" y="875663"/>
            <a:ext cx="56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 5</a:t>
            </a:r>
            <a:r>
              <a:rPr b="0" i="0" lang="es-ES" sz="2700" u="non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/>
          </a:p>
        </p:txBody>
      </p:sp>
      <p:sp>
        <p:nvSpPr>
          <p:cNvPr id="1029" name="Google Shape;1029;p72"/>
          <p:cNvSpPr/>
          <p:nvPr/>
        </p:nvSpPr>
        <p:spPr>
          <a:xfrm>
            <a:off x="3167403" y="5722834"/>
            <a:ext cx="854086" cy="709736"/>
          </a:xfrm>
          <a:custGeom>
            <a:rect b="b" l="l" r="r" t="t"/>
            <a:pathLst>
              <a:path extrusionOk="0" h="11693" w="11693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0040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0" name="Google Shape;1030;p72"/>
          <p:cNvGrpSpPr/>
          <p:nvPr/>
        </p:nvGrpSpPr>
        <p:grpSpPr>
          <a:xfrm>
            <a:off x="5477196" y="5793316"/>
            <a:ext cx="769966" cy="677114"/>
            <a:chOff x="7441465" y="2302860"/>
            <a:chExt cx="342192" cy="327140"/>
          </a:xfrm>
        </p:grpSpPr>
        <p:sp>
          <p:nvSpPr>
            <p:cNvPr id="1031" name="Google Shape;1031;p72"/>
            <p:cNvSpPr/>
            <p:nvPr/>
          </p:nvSpPr>
          <p:spPr>
            <a:xfrm>
              <a:off x="7441465" y="2337727"/>
              <a:ext cx="299862" cy="292273"/>
            </a:xfrm>
            <a:custGeom>
              <a:rect b="b" l="l" r="r" t="t"/>
              <a:pathLst>
                <a:path extrusionOk="0" h="9204" w="9443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rgbClr val="004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72"/>
            <p:cNvSpPr/>
            <p:nvPr/>
          </p:nvSpPr>
          <p:spPr>
            <a:xfrm>
              <a:off x="7484588" y="2302860"/>
              <a:ext cx="299069" cy="293130"/>
            </a:xfrm>
            <a:custGeom>
              <a:rect b="b" l="l" r="r" t="t"/>
              <a:pathLst>
                <a:path extrusionOk="0" h="9231" w="9418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rgbClr val="004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3" name="Google Shape;1033;p72"/>
          <p:cNvGrpSpPr/>
          <p:nvPr/>
        </p:nvGrpSpPr>
        <p:grpSpPr>
          <a:xfrm>
            <a:off x="7702859" y="5776997"/>
            <a:ext cx="769950" cy="709750"/>
            <a:chOff x="4149138" y="4121151"/>
            <a:chExt cx="344065" cy="368644"/>
          </a:xfrm>
        </p:grpSpPr>
        <p:sp>
          <p:nvSpPr>
            <p:cNvPr id="1034" name="Google Shape;1034;p72"/>
            <p:cNvSpPr/>
            <p:nvPr/>
          </p:nvSpPr>
          <p:spPr>
            <a:xfrm>
              <a:off x="4205853" y="4182724"/>
              <a:ext cx="225746" cy="307071"/>
            </a:xfrm>
            <a:custGeom>
              <a:rect b="b" l="l" r="r" t="t"/>
              <a:pathLst>
                <a:path extrusionOk="0" h="9670" w="7109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rgbClr val="004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72"/>
            <p:cNvSpPr/>
            <p:nvPr/>
          </p:nvSpPr>
          <p:spPr>
            <a:xfrm>
              <a:off x="4444777" y="4287484"/>
              <a:ext cx="48426" cy="11400"/>
            </a:xfrm>
            <a:custGeom>
              <a:rect b="b" l="l" r="r" t="t"/>
              <a:pathLst>
                <a:path extrusionOk="0" h="359" w="1525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rgbClr val="004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72"/>
            <p:cNvSpPr/>
            <p:nvPr/>
          </p:nvSpPr>
          <p:spPr>
            <a:xfrm>
              <a:off x="4149138" y="4287484"/>
              <a:ext cx="48426" cy="11400"/>
            </a:xfrm>
            <a:custGeom>
              <a:rect b="b" l="l" r="r" t="t"/>
              <a:pathLst>
                <a:path extrusionOk="0" h="359" w="1525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rgbClr val="004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72"/>
            <p:cNvSpPr/>
            <p:nvPr/>
          </p:nvSpPr>
          <p:spPr>
            <a:xfrm>
              <a:off x="4315471" y="4121151"/>
              <a:ext cx="11400" cy="48045"/>
            </a:xfrm>
            <a:custGeom>
              <a:rect b="b" l="l" r="r" t="t"/>
              <a:pathLst>
                <a:path extrusionOk="0" h="1513" w="359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rgbClr val="004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72"/>
            <p:cNvSpPr/>
            <p:nvPr/>
          </p:nvSpPr>
          <p:spPr>
            <a:xfrm>
              <a:off x="4378632" y="4159575"/>
              <a:ext cx="22705" cy="27754"/>
            </a:xfrm>
            <a:custGeom>
              <a:rect b="b" l="l" r="r" t="t"/>
              <a:pathLst>
                <a:path extrusionOk="0" h="874" w="715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rgbClr val="004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72"/>
            <p:cNvSpPr/>
            <p:nvPr/>
          </p:nvSpPr>
          <p:spPr>
            <a:xfrm>
              <a:off x="4240243" y="4399103"/>
              <a:ext cx="22705" cy="27563"/>
            </a:xfrm>
            <a:custGeom>
              <a:rect b="b" l="l" r="r" t="t"/>
              <a:pathLst>
                <a:path extrusionOk="0" h="868" w="715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rgbClr val="004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72"/>
            <p:cNvSpPr/>
            <p:nvPr/>
          </p:nvSpPr>
          <p:spPr>
            <a:xfrm>
              <a:off x="4240243" y="4159130"/>
              <a:ext cx="22705" cy="28198"/>
            </a:xfrm>
            <a:custGeom>
              <a:rect b="b" l="l" r="r" t="t"/>
              <a:pathLst>
                <a:path extrusionOk="0" h="888" w="715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rgbClr val="004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72"/>
            <p:cNvSpPr/>
            <p:nvPr/>
          </p:nvSpPr>
          <p:spPr>
            <a:xfrm>
              <a:off x="4378632" y="4399230"/>
              <a:ext cx="22705" cy="28198"/>
            </a:xfrm>
            <a:custGeom>
              <a:rect b="b" l="l" r="r" t="t"/>
              <a:pathLst>
                <a:path extrusionOk="0" h="888" w="715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rgbClr val="004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72"/>
            <p:cNvSpPr/>
            <p:nvPr/>
          </p:nvSpPr>
          <p:spPr>
            <a:xfrm>
              <a:off x="4426264" y="4351851"/>
              <a:ext cx="29532" cy="21117"/>
            </a:xfrm>
            <a:custGeom>
              <a:rect b="b" l="l" r="r" t="t"/>
              <a:pathLst>
                <a:path extrusionOk="0" h="665" w="93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rgbClr val="004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72"/>
            <p:cNvSpPr/>
            <p:nvPr/>
          </p:nvSpPr>
          <p:spPr>
            <a:xfrm>
              <a:off x="4186196" y="4213463"/>
              <a:ext cx="29500" cy="21117"/>
            </a:xfrm>
            <a:custGeom>
              <a:rect b="b" l="l" r="r" t="t"/>
              <a:pathLst>
                <a:path extrusionOk="0" h="665" w="929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rgbClr val="004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72"/>
            <p:cNvSpPr/>
            <p:nvPr/>
          </p:nvSpPr>
          <p:spPr>
            <a:xfrm>
              <a:off x="4425883" y="4213590"/>
              <a:ext cx="29913" cy="21371"/>
            </a:xfrm>
            <a:custGeom>
              <a:rect b="b" l="l" r="r" t="t"/>
              <a:pathLst>
                <a:path extrusionOk="0" h="673" w="942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rgbClr val="004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72"/>
            <p:cNvSpPr/>
            <p:nvPr/>
          </p:nvSpPr>
          <p:spPr>
            <a:xfrm>
              <a:off x="4186196" y="4351978"/>
              <a:ext cx="29500" cy="21371"/>
            </a:xfrm>
            <a:custGeom>
              <a:rect b="b" l="l" r="r" t="t"/>
              <a:pathLst>
                <a:path extrusionOk="0" h="673" w="929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rgbClr val="004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6" name="Google Shape;1046;p72"/>
          <p:cNvGrpSpPr/>
          <p:nvPr/>
        </p:nvGrpSpPr>
        <p:grpSpPr>
          <a:xfrm>
            <a:off x="9984542" y="5777004"/>
            <a:ext cx="769958" cy="709741"/>
            <a:chOff x="2770052" y="2009628"/>
            <a:chExt cx="327085" cy="277080"/>
          </a:xfrm>
        </p:grpSpPr>
        <p:sp>
          <p:nvSpPr>
            <p:cNvPr id="1047" name="Google Shape;1047;p72"/>
            <p:cNvSpPr/>
            <p:nvPr/>
          </p:nvSpPr>
          <p:spPr>
            <a:xfrm>
              <a:off x="2770052" y="2023537"/>
              <a:ext cx="327085" cy="263170"/>
            </a:xfrm>
            <a:custGeom>
              <a:rect b="b" l="l" r="r" t="t"/>
              <a:pathLst>
                <a:path extrusionOk="0" h="8268" w="10276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rgbClr val="0040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72"/>
            <p:cNvSpPr/>
            <p:nvPr/>
          </p:nvSpPr>
          <p:spPr>
            <a:xfrm>
              <a:off x="3059960" y="2009628"/>
              <a:ext cx="37177" cy="26960"/>
            </a:xfrm>
            <a:custGeom>
              <a:rect b="b" l="l" r="r" t="t"/>
              <a:pathLst>
                <a:path extrusionOk="0" h="847" w="1168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73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44B"/>
              </a:solidFill>
            </a:endParaRPr>
          </a:p>
        </p:txBody>
      </p:sp>
      <p:sp>
        <p:nvSpPr>
          <p:cNvPr id="1054" name="Google Shape;1054;p73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1055" name="Google Shape;1055;p73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1056" name="Google Shape;1056;p73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1057" name="Google Shape;1057;p73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1058" name="Google Shape;1058;p73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1059" name="Google Shape;1059;p73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1060" name="Google Shape;1060;p73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1061" name="Google Shape;1061;p73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pic>
        <p:nvPicPr>
          <p:cNvPr id="1062" name="Google Shape;1062;p73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4;p27" id="1063" name="Google Shape;1063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73"/>
          <p:cNvSpPr txBox="1"/>
          <p:nvPr/>
        </p:nvSpPr>
        <p:spPr>
          <a:xfrm>
            <a:off x="5244358" y="253563"/>
            <a:ext cx="495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CONCLUSIONES Y FUTURO</a:t>
            </a:r>
            <a:endParaRPr sz="16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descr="Google Shape;319;p34" id="1065" name="Google Shape;1065;p73"/>
          <p:cNvSpPr txBox="1"/>
          <p:nvPr/>
        </p:nvSpPr>
        <p:spPr>
          <a:xfrm>
            <a:off x="2683050" y="982825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CONCLUSIONES Y FUTURO</a:t>
            </a:r>
            <a:r>
              <a:rPr lang="es-ES" sz="2700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_Mejoras futuras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descr="Google Shape;320;p34" id="1066" name="Google Shape;1066;p73"/>
          <p:cNvCxnSpPr/>
          <p:nvPr/>
        </p:nvCxnSpPr>
        <p:spPr>
          <a:xfrm rot="10800000">
            <a:off x="769950" y="1175800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1067" name="Google Shape;1067;p73"/>
          <p:cNvSpPr/>
          <p:nvPr/>
        </p:nvSpPr>
        <p:spPr>
          <a:xfrm>
            <a:off x="1624050" y="1073338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1068" name="Google Shape;1068;p73"/>
          <p:cNvSpPr/>
          <p:nvPr/>
        </p:nvSpPr>
        <p:spPr>
          <a:xfrm>
            <a:off x="1930211" y="892011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1069" name="Google Shape;1069;p73"/>
          <p:cNvSpPr txBox="1"/>
          <p:nvPr/>
        </p:nvSpPr>
        <p:spPr>
          <a:xfrm>
            <a:off x="1930199" y="875663"/>
            <a:ext cx="56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 5</a:t>
            </a:r>
            <a:r>
              <a:rPr b="0" i="0" lang="es-ES" sz="2700" u="non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/>
          </a:p>
        </p:txBody>
      </p:sp>
      <p:grpSp>
        <p:nvGrpSpPr>
          <p:cNvPr id="1070" name="Google Shape;1070;p73"/>
          <p:cNvGrpSpPr/>
          <p:nvPr/>
        </p:nvGrpSpPr>
        <p:grpSpPr>
          <a:xfrm>
            <a:off x="5536596" y="1784280"/>
            <a:ext cx="2389098" cy="2308956"/>
            <a:chOff x="3614360" y="410488"/>
            <a:chExt cx="2166000" cy="2166000"/>
          </a:xfrm>
        </p:grpSpPr>
        <p:sp>
          <p:nvSpPr>
            <p:cNvPr id="1071" name="Google Shape;1071;p73"/>
            <p:cNvSpPr/>
            <p:nvPr/>
          </p:nvSpPr>
          <p:spPr>
            <a:xfrm>
              <a:off x="3614360" y="410488"/>
              <a:ext cx="2166000" cy="2166000"/>
            </a:xfrm>
            <a:prstGeom prst="ellipse">
              <a:avLst/>
            </a:prstGeom>
            <a:solidFill>
              <a:srgbClr val="23444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72" name="Google Shape;1072;p73"/>
            <p:cNvSpPr txBox="1"/>
            <p:nvPr/>
          </p:nvSpPr>
          <p:spPr>
            <a:xfrm>
              <a:off x="3961563" y="924350"/>
              <a:ext cx="1496100" cy="702900"/>
            </a:xfrm>
            <a:prstGeom prst="rect">
              <a:avLst/>
            </a:prstGeom>
            <a:solidFill>
              <a:srgbClr val="23444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Aplicación a otras ciudades del mundo</a:t>
              </a:r>
              <a:endPara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073" name="Google Shape;1073;p73"/>
          <p:cNvSpPr/>
          <p:nvPr/>
        </p:nvSpPr>
        <p:spPr>
          <a:xfrm>
            <a:off x="6055549" y="3421433"/>
            <a:ext cx="1352100" cy="1306800"/>
          </a:xfrm>
          <a:prstGeom prst="ellipse">
            <a:avLst/>
          </a:prstGeom>
          <a:solidFill>
            <a:srgbClr val="3E4B4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4" name="Google Shape;1074;p73"/>
          <p:cNvGrpSpPr/>
          <p:nvPr/>
        </p:nvGrpSpPr>
        <p:grpSpPr>
          <a:xfrm>
            <a:off x="5985157" y="1459590"/>
            <a:ext cx="1491993" cy="885188"/>
            <a:chOff x="235800" y="830650"/>
            <a:chExt cx="6978450" cy="4588844"/>
          </a:xfrm>
        </p:grpSpPr>
        <p:sp>
          <p:nvSpPr>
            <p:cNvPr id="1075" name="Google Shape;1075;p73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004048"/>
            </a:solidFill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73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004048"/>
            </a:solidFill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73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004048"/>
            </a:solidFill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73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004048"/>
            </a:solidFill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73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004048"/>
            </a:solidFill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73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004048"/>
            </a:solidFill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7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44B"/>
              </a:solidFill>
            </a:endParaRPr>
          </a:p>
        </p:txBody>
      </p:sp>
      <p:sp>
        <p:nvSpPr>
          <p:cNvPr id="248" name="Google Shape;248;p47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249" name="Google Shape;249;p47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250" name="Google Shape;250;p47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251" name="Google Shape;251;p47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252" name="Google Shape;252;p47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253" name="Google Shape;253;p47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254" name="Google Shape;254;p47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255" name="Google Shape;255;p47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pic>
        <p:nvPicPr>
          <p:cNvPr id="256" name="Google Shape;256;p47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4;p27" id="257" name="Google Shape;25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7"/>
          <p:cNvSpPr txBox="1"/>
          <p:nvPr/>
        </p:nvSpPr>
        <p:spPr>
          <a:xfrm>
            <a:off x="5244358" y="253563"/>
            <a:ext cx="495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INTRODUCCIÓN</a:t>
            </a:r>
            <a:endParaRPr sz="16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259" name="Google Shape;259;p47"/>
          <p:cNvSpPr/>
          <p:nvPr/>
        </p:nvSpPr>
        <p:spPr>
          <a:xfrm>
            <a:off x="1710775" y="1869850"/>
            <a:ext cx="3645300" cy="1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rgbClr val="107E8C"/>
                </a:solidFill>
                <a:highlight>
                  <a:schemeClr val="lt1"/>
                </a:highlight>
                <a:latin typeface="Oswald Medium"/>
                <a:ea typeface="Oswald Medium"/>
                <a:cs typeface="Oswald Medium"/>
                <a:sym typeface="Oswald Medium"/>
              </a:rPr>
              <a:t>Los efectos combinados de la contaminación del aire ambiente se asocian a </a:t>
            </a:r>
            <a:r>
              <a:rPr lang="es-ES" sz="2100">
                <a:solidFill>
                  <a:srgbClr val="00CFCF"/>
                </a:solidFill>
                <a:highlight>
                  <a:schemeClr val="lt1"/>
                </a:highlight>
                <a:latin typeface="Oswald Medium"/>
                <a:ea typeface="Oswald Medium"/>
                <a:cs typeface="Oswald Medium"/>
                <a:sym typeface="Oswald Medium"/>
              </a:rPr>
              <a:t>6,7 millones</a:t>
            </a:r>
            <a:r>
              <a:rPr lang="es-ES" sz="2100">
                <a:solidFill>
                  <a:srgbClr val="107E8C"/>
                </a:solidFill>
                <a:highlight>
                  <a:schemeClr val="lt1"/>
                </a:highlight>
                <a:latin typeface="Oswald Medium"/>
                <a:ea typeface="Oswald Medium"/>
                <a:cs typeface="Oswald Medium"/>
                <a:sym typeface="Oswald Medium"/>
              </a:rPr>
              <a:t> de muertes prematuras cada año. </a:t>
            </a:r>
            <a:endParaRPr sz="2100">
              <a:solidFill>
                <a:srgbClr val="107E8C"/>
              </a:solidFill>
              <a:highlight>
                <a:schemeClr val="lt1"/>
              </a:highlight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60" name="Google Shape;260;p47"/>
          <p:cNvSpPr/>
          <p:nvPr/>
        </p:nvSpPr>
        <p:spPr>
          <a:xfrm>
            <a:off x="1161409" y="1295262"/>
            <a:ext cx="6981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8000">
                <a:solidFill>
                  <a:srgbClr val="33D9BE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 b="1" sz="8000">
              <a:solidFill>
                <a:srgbClr val="33D9BE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61" name="Google Shape;261;p47"/>
          <p:cNvSpPr/>
          <p:nvPr/>
        </p:nvSpPr>
        <p:spPr>
          <a:xfrm>
            <a:off x="5053787" y="2697900"/>
            <a:ext cx="5757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8000">
                <a:solidFill>
                  <a:srgbClr val="33D9BE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 b="1" sz="8000">
              <a:solidFill>
                <a:srgbClr val="33D9BE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62" name="Google Shape;262;p47"/>
          <p:cNvSpPr/>
          <p:nvPr/>
        </p:nvSpPr>
        <p:spPr>
          <a:xfrm>
            <a:off x="10576299" y="5331100"/>
            <a:ext cx="5757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0">
              <a:solidFill>
                <a:srgbClr val="3E4B4B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63" name="Google Shape;263;p47"/>
          <p:cNvSpPr txBox="1"/>
          <p:nvPr/>
        </p:nvSpPr>
        <p:spPr>
          <a:xfrm>
            <a:off x="894863" y="6122474"/>
            <a:ext cx="79002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127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1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Fuente: OMS</a:t>
            </a:r>
            <a:endParaRPr sz="21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127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descr="Google Shape;319;p34" id="264" name="Google Shape;264;p47"/>
          <p:cNvSpPr txBox="1"/>
          <p:nvPr/>
        </p:nvSpPr>
        <p:spPr>
          <a:xfrm>
            <a:off x="2064175" y="985600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INTRODUCCIÓN</a:t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descr="Google Shape;320;p34" id="265" name="Google Shape;265;p47"/>
          <p:cNvCxnSpPr/>
          <p:nvPr/>
        </p:nvCxnSpPr>
        <p:spPr>
          <a:xfrm rot="10800000">
            <a:off x="769950" y="1175800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266" name="Google Shape;266;p47"/>
          <p:cNvSpPr/>
          <p:nvPr/>
        </p:nvSpPr>
        <p:spPr>
          <a:xfrm>
            <a:off x="1624050" y="1073338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74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44B"/>
              </a:solidFill>
            </a:endParaRPr>
          </a:p>
        </p:txBody>
      </p:sp>
      <p:sp>
        <p:nvSpPr>
          <p:cNvPr id="1086" name="Google Shape;1086;p74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1087" name="Google Shape;1087;p74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1088" name="Google Shape;1088;p74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1089" name="Google Shape;1089;p74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1090" name="Google Shape;1090;p74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1091" name="Google Shape;1091;p74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1092" name="Google Shape;1092;p74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1093" name="Google Shape;1093;p74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pic>
        <p:nvPicPr>
          <p:cNvPr id="1094" name="Google Shape;1094;p74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4;p27" id="1095" name="Google Shape;1095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74"/>
          <p:cNvSpPr txBox="1"/>
          <p:nvPr/>
        </p:nvSpPr>
        <p:spPr>
          <a:xfrm>
            <a:off x="5244358" y="253563"/>
            <a:ext cx="495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CONCLUSIONES Y FUTURO</a:t>
            </a:r>
            <a:endParaRPr sz="16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descr="Google Shape;319;p34" id="1097" name="Google Shape;1097;p74"/>
          <p:cNvSpPr txBox="1"/>
          <p:nvPr/>
        </p:nvSpPr>
        <p:spPr>
          <a:xfrm>
            <a:off x="2683050" y="982825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CONCLUSIONES Y FUTURO</a:t>
            </a:r>
            <a:r>
              <a:rPr lang="es-ES" sz="2700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_Mejoras futuras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descr="Google Shape;320;p34" id="1098" name="Google Shape;1098;p74"/>
          <p:cNvCxnSpPr/>
          <p:nvPr/>
        </p:nvCxnSpPr>
        <p:spPr>
          <a:xfrm rot="10800000">
            <a:off x="769950" y="1175800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1099" name="Google Shape;1099;p74"/>
          <p:cNvSpPr/>
          <p:nvPr/>
        </p:nvSpPr>
        <p:spPr>
          <a:xfrm>
            <a:off x="1624050" y="1073338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1100" name="Google Shape;1100;p74"/>
          <p:cNvSpPr/>
          <p:nvPr/>
        </p:nvSpPr>
        <p:spPr>
          <a:xfrm>
            <a:off x="1930211" y="892011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1101" name="Google Shape;1101;p74"/>
          <p:cNvSpPr txBox="1"/>
          <p:nvPr/>
        </p:nvSpPr>
        <p:spPr>
          <a:xfrm>
            <a:off x="1930199" y="875663"/>
            <a:ext cx="56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 5</a:t>
            </a:r>
            <a:r>
              <a:rPr b="0" i="0" lang="es-ES" sz="2700" u="non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/>
          </a:p>
        </p:txBody>
      </p:sp>
      <p:grpSp>
        <p:nvGrpSpPr>
          <p:cNvPr id="1102" name="Google Shape;1102;p74"/>
          <p:cNvGrpSpPr/>
          <p:nvPr/>
        </p:nvGrpSpPr>
        <p:grpSpPr>
          <a:xfrm>
            <a:off x="5536596" y="1784280"/>
            <a:ext cx="2389098" cy="2308956"/>
            <a:chOff x="3614360" y="410488"/>
            <a:chExt cx="2166000" cy="2166000"/>
          </a:xfrm>
        </p:grpSpPr>
        <p:sp>
          <p:nvSpPr>
            <p:cNvPr id="1103" name="Google Shape;1103;p74"/>
            <p:cNvSpPr/>
            <p:nvPr/>
          </p:nvSpPr>
          <p:spPr>
            <a:xfrm>
              <a:off x="3614360" y="410488"/>
              <a:ext cx="2166000" cy="2166000"/>
            </a:xfrm>
            <a:prstGeom prst="ellipse">
              <a:avLst/>
            </a:prstGeom>
            <a:solidFill>
              <a:srgbClr val="23444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04" name="Google Shape;1104;p74"/>
            <p:cNvSpPr txBox="1"/>
            <p:nvPr/>
          </p:nvSpPr>
          <p:spPr>
            <a:xfrm>
              <a:off x="3961563" y="924350"/>
              <a:ext cx="1496100" cy="702900"/>
            </a:xfrm>
            <a:prstGeom prst="rect">
              <a:avLst/>
            </a:prstGeom>
            <a:solidFill>
              <a:srgbClr val="23444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Aplicación a otras ciudades del mundo</a:t>
              </a:r>
              <a:endPara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105" name="Google Shape;1105;p74"/>
          <p:cNvGrpSpPr/>
          <p:nvPr/>
        </p:nvGrpSpPr>
        <p:grpSpPr>
          <a:xfrm>
            <a:off x="6736146" y="2939169"/>
            <a:ext cx="2389098" cy="2308956"/>
            <a:chOff x="4701894" y="1493874"/>
            <a:chExt cx="2166000" cy="2166000"/>
          </a:xfrm>
        </p:grpSpPr>
        <p:sp>
          <p:nvSpPr>
            <p:cNvPr id="1106" name="Google Shape;1106;p74"/>
            <p:cNvSpPr/>
            <p:nvPr/>
          </p:nvSpPr>
          <p:spPr>
            <a:xfrm>
              <a:off x="4701894" y="1493874"/>
              <a:ext cx="2166000" cy="2166000"/>
            </a:xfrm>
            <a:prstGeom prst="ellipse">
              <a:avLst/>
            </a:prstGeom>
            <a:solidFill>
              <a:srgbClr val="107E8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07" name="Google Shape;1107;p74"/>
            <p:cNvSpPr txBox="1"/>
            <p:nvPr/>
          </p:nvSpPr>
          <p:spPr>
            <a:xfrm>
              <a:off x="5254459" y="2225423"/>
              <a:ext cx="1548600" cy="702900"/>
            </a:xfrm>
            <a:prstGeom prst="rect">
              <a:avLst/>
            </a:prstGeom>
            <a:solidFill>
              <a:srgbClr val="107E8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Actualización y mantenimiento constante</a:t>
              </a:r>
              <a:endPara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108" name="Google Shape;1108;p74"/>
          <p:cNvGrpSpPr/>
          <p:nvPr/>
        </p:nvGrpSpPr>
        <p:grpSpPr>
          <a:xfrm>
            <a:off x="5985157" y="1459590"/>
            <a:ext cx="1491993" cy="885188"/>
            <a:chOff x="235800" y="830650"/>
            <a:chExt cx="6978450" cy="4588844"/>
          </a:xfrm>
        </p:grpSpPr>
        <p:sp>
          <p:nvSpPr>
            <p:cNvPr id="1109" name="Google Shape;1109;p74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004048"/>
            </a:solidFill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74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004048"/>
            </a:solidFill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74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004048"/>
            </a:solidFill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74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004048"/>
            </a:solidFill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74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004048"/>
            </a:solidFill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74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004048"/>
            </a:solidFill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74"/>
          <p:cNvGrpSpPr/>
          <p:nvPr/>
        </p:nvGrpSpPr>
        <p:grpSpPr>
          <a:xfrm>
            <a:off x="8976725" y="3782751"/>
            <a:ext cx="854104" cy="753512"/>
            <a:chOff x="2497275" y="2744159"/>
            <a:chExt cx="370930" cy="370549"/>
          </a:xfrm>
        </p:grpSpPr>
        <p:sp>
          <p:nvSpPr>
            <p:cNvPr id="1116" name="Google Shape;1116;p74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74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74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74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74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74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2" name="Google Shape;1122;p74"/>
          <p:cNvSpPr/>
          <p:nvPr/>
        </p:nvSpPr>
        <p:spPr>
          <a:xfrm>
            <a:off x="6055549" y="3421433"/>
            <a:ext cx="1352100" cy="1306800"/>
          </a:xfrm>
          <a:prstGeom prst="ellipse">
            <a:avLst/>
          </a:prstGeom>
          <a:solidFill>
            <a:srgbClr val="3E4B4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75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44B"/>
              </a:solidFill>
            </a:endParaRPr>
          </a:p>
        </p:txBody>
      </p:sp>
      <p:sp>
        <p:nvSpPr>
          <p:cNvPr id="1128" name="Google Shape;1128;p75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1129" name="Google Shape;1129;p75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1130" name="Google Shape;1130;p75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1131" name="Google Shape;1131;p75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1132" name="Google Shape;1132;p75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1133" name="Google Shape;1133;p75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1134" name="Google Shape;1134;p75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1135" name="Google Shape;1135;p75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pic>
        <p:nvPicPr>
          <p:cNvPr id="1136" name="Google Shape;1136;p75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4;p27" id="1137" name="Google Shape;1137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75"/>
          <p:cNvSpPr txBox="1"/>
          <p:nvPr/>
        </p:nvSpPr>
        <p:spPr>
          <a:xfrm>
            <a:off x="5244358" y="253563"/>
            <a:ext cx="495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CONCLUSIONES Y FUTURO</a:t>
            </a:r>
            <a:endParaRPr sz="16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descr="Google Shape;319;p34" id="1139" name="Google Shape;1139;p75"/>
          <p:cNvSpPr txBox="1"/>
          <p:nvPr/>
        </p:nvSpPr>
        <p:spPr>
          <a:xfrm>
            <a:off x="2683050" y="982825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CONCLUSIONES Y FUTURO</a:t>
            </a:r>
            <a:r>
              <a:rPr lang="es-ES" sz="2700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_Mejoras futuras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descr="Google Shape;320;p34" id="1140" name="Google Shape;1140;p75"/>
          <p:cNvCxnSpPr/>
          <p:nvPr/>
        </p:nvCxnSpPr>
        <p:spPr>
          <a:xfrm rot="10800000">
            <a:off x="769950" y="1175800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1141" name="Google Shape;1141;p75"/>
          <p:cNvSpPr/>
          <p:nvPr/>
        </p:nvSpPr>
        <p:spPr>
          <a:xfrm>
            <a:off x="1624050" y="1073338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1142" name="Google Shape;1142;p75"/>
          <p:cNvSpPr/>
          <p:nvPr/>
        </p:nvSpPr>
        <p:spPr>
          <a:xfrm>
            <a:off x="1930211" y="892011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1143" name="Google Shape;1143;p75"/>
          <p:cNvSpPr txBox="1"/>
          <p:nvPr/>
        </p:nvSpPr>
        <p:spPr>
          <a:xfrm>
            <a:off x="1930199" y="875663"/>
            <a:ext cx="56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 5</a:t>
            </a:r>
            <a:r>
              <a:rPr b="0" i="0" lang="es-ES" sz="2700" u="non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/>
          </a:p>
        </p:txBody>
      </p:sp>
      <p:grpSp>
        <p:nvGrpSpPr>
          <p:cNvPr id="1144" name="Google Shape;1144;p75"/>
          <p:cNvGrpSpPr/>
          <p:nvPr/>
        </p:nvGrpSpPr>
        <p:grpSpPr>
          <a:xfrm>
            <a:off x="5536596" y="1784280"/>
            <a:ext cx="2389098" cy="2308956"/>
            <a:chOff x="3614360" y="410488"/>
            <a:chExt cx="2166000" cy="2166000"/>
          </a:xfrm>
        </p:grpSpPr>
        <p:sp>
          <p:nvSpPr>
            <p:cNvPr id="1145" name="Google Shape;1145;p75"/>
            <p:cNvSpPr/>
            <p:nvPr/>
          </p:nvSpPr>
          <p:spPr>
            <a:xfrm>
              <a:off x="3614360" y="410488"/>
              <a:ext cx="2166000" cy="2166000"/>
            </a:xfrm>
            <a:prstGeom prst="ellipse">
              <a:avLst/>
            </a:prstGeom>
            <a:solidFill>
              <a:srgbClr val="23444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46" name="Google Shape;1146;p75"/>
            <p:cNvSpPr txBox="1"/>
            <p:nvPr/>
          </p:nvSpPr>
          <p:spPr>
            <a:xfrm>
              <a:off x="3961563" y="924350"/>
              <a:ext cx="1496100" cy="702900"/>
            </a:xfrm>
            <a:prstGeom prst="rect">
              <a:avLst/>
            </a:prstGeom>
            <a:solidFill>
              <a:srgbClr val="23444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Aplicación a otras ciudades del mundo</a:t>
              </a:r>
              <a:endPara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147" name="Google Shape;1147;p75"/>
          <p:cNvGrpSpPr/>
          <p:nvPr/>
        </p:nvGrpSpPr>
        <p:grpSpPr>
          <a:xfrm>
            <a:off x="6736146" y="2939169"/>
            <a:ext cx="2389098" cy="2308956"/>
            <a:chOff x="4701894" y="1493874"/>
            <a:chExt cx="2166000" cy="2166000"/>
          </a:xfrm>
        </p:grpSpPr>
        <p:sp>
          <p:nvSpPr>
            <p:cNvPr id="1148" name="Google Shape;1148;p75"/>
            <p:cNvSpPr/>
            <p:nvPr/>
          </p:nvSpPr>
          <p:spPr>
            <a:xfrm>
              <a:off x="4701894" y="1493874"/>
              <a:ext cx="2166000" cy="2166000"/>
            </a:xfrm>
            <a:prstGeom prst="ellipse">
              <a:avLst/>
            </a:prstGeom>
            <a:solidFill>
              <a:srgbClr val="107E8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49" name="Google Shape;1149;p75"/>
            <p:cNvSpPr txBox="1"/>
            <p:nvPr/>
          </p:nvSpPr>
          <p:spPr>
            <a:xfrm>
              <a:off x="5254459" y="2225423"/>
              <a:ext cx="1548600" cy="702900"/>
            </a:xfrm>
            <a:prstGeom prst="rect">
              <a:avLst/>
            </a:prstGeom>
            <a:solidFill>
              <a:srgbClr val="107E8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Automatización de la extracción de datos con API de pago. </a:t>
              </a:r>
              <a:endPara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150" name="Google Shape;1150;p75"/>
          <p:cNvGrpSpPr/>
          <p:nvPr/>
        </p:nvGrpSpPr>
        <p:grpSpPr>
          <a:xfrm>
            <a:off x="5537041" y="4093223"/>
            <a:ext cx="2389098" cy="2308956"/>
            <a:chOff x="3614514" y="2566908"/>
            <a:chExt cx="2166000" cy="2166000"/>
          </a:xfrm>
        </p:grpSpPr>
        <p:sp>
          <p:nvSpPr>
            <p:cNvPr id="1151" name="Google Shape;1151;p75"/>
            <p:cNvSpPr/>
            <p:nvPr/>
          </p:nvSpPr>
          <p:spPr>
            <a:xfrm>
              <a:off x="3614514" y="2566908"/>
              <a:ext cx="2166000" cy="2166000"/>
            </a:xfrm>
            <a:prstGeom prst="ellipse">
              <a:avLst/>
            </a:prstGeom>
            <a:solidFill>
              <a:srgbClr val="0040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52" name="Google Shape;1152;p75"/>
            <p:cNvSpPr txBox="1"/>
            <p:nvPr/>
          </p:nvSpPr>
          <p:spPr>
            <a:xfrm>
              <a:off x="3949482" y="3367666"/>
              <a:ext cx="1496100" cy="702900"/>
            </a:xfrm>
            <a:prstGeom prst="rect">
              <a:avLst/>
            </a:prstGeom>
            <a:solidFill>
              <a:srgbClr val="0040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Obtención de la ubicación del usuario para automatizar más la APP</a:t>
              </a:r>
              <a:endPara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153" name="Google Shape;1153;p75"/>
          <p:cNvGrpSpPr/>
          <p:nvPr/>
        </p:nvGrpSpPr>
        <p:grpSpPr>
          <a:xfrm>
            <a:off x="5985157" y="1459590"/>
            <a:ext cx="1491993" cy="885188"/>
            <a:chOff x="235800" y="830650"/>
            <a:chExt cx="6978450" cy="4588844"/>
          </a:xfrm>
        </p:grpSpPr>
        <p:sp>
          <p:nvSpPr>
            <p:cNvPr id="1154" name="Google Shape;1154;p75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004048"/>
            </a:solidFill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75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004048"/>
            </a:solidFill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75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004048"/>
            </a:solidFill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75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004048"/>
            </a:solidFill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75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004048"/>
            </a:solidFill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75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004048"/>
            </a:solidFill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0" name="Google Shape;1160;p75"/>
          <p:cNvGrpSpPr/>
          <p:nvPr/>
        </p:nvGrpSpPr>
        <p:grpSpPr>
          <a:xfrm>
            <a:off x="6304111" y="5842585"/>
            <a:ext cx="854095" cy="753490"/>
            <a:chOff x="5823294" y="2309751"/>
            <a:chExt cx="315327" cy="314978"/>
          </a:xfrm>
        </p:grpSpPr>
        <p:sp>
          <p:nvSpPr>
            <p:cNvPr id="1161" name="Google Shape;1161;p75"/>
            <p:cNvSpPr/>
            <p:nvPr/>
          </p:nvSpPr>
          <p:spPr>
            <a:xfrm>
              <a:off x="5823294" y="2309751"/>
              <a:ext cx="315327" cy="314978"/>
            </a:xfrm>
            <a:custGeom>
              <a:rect b="b" l="l" r="r" t="t"/>
              <a:pathLst>
                <a:path extrusionOk="0" h="9919" w="993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75"/>
            <p:cNvSpPr/>
            <p:nvPr/>
          </p:nvSpPr>
          <p:spPr>
            <a:xfrm>
              <a:off x="5846348" y="2332805"/>
              <a:ext cx="268457" cy="268489"/>
            </a:xfrm>
            <a:custGeom>
              <a:rect b="b" l="l" r="r" t="t"/>
              <a:pathLst>
                <a:path extrusionOk="0" h="8455" w="8454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75"/>
            <p:cNvSpPr/>
            <p:nvPr/>
          </p:nvSpPr>
          <p:spPr>
            <a:xfrm>
              <a:off x="5869402" y="2462111"/>
              <a:ext cx="15909" cy="9495"/>
            </a:xfrm>
            <a:custGeom>
              <a:rect b="b" l="l" r="r" t="t"/>
              <a:pathLst>
                <a:path extrusionOk="0" h="299" w="501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75"/>
            <p:cNvSpPr/>
            <p:nvPr/>
          </p:nvSpPr>
          <p:spPr>
            <a:xfrm>
              <a:off x="5976416" y="2354748"/>
              <a:ext cx="116858" cy="116858"/>
            </a:xfrm>
            <a:custGeom>
              <a:rect b="b" l="l" r="r" t="t"/>
              <a:pathLst>
                <a:path extrusionOk="0" h="3680" w="368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75"/>
            <p:cNvSpPr/>
            <p:nvPr/>
          </p:nvSpPr>
          <p:spPr>
            <a:xfrm>
              <a:off x="5976416" y="2562679"/>
              <a:ext cx="9463" cy="16290"/>
            </a:xfrm>
            <a:custGeom>
              <a:rect b="b" l="l" r="r" t="t"/>
              <a:pathLst>
                <a:path extrusionOk="0" h="513" w="298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75"/>
            <p:cNvSpPr/>
            <p:nvPr/>
          </p:nvSpPr>
          <p:spPr>
            <a:xfrm>
              <a:off x="5900395" y="2386217"/>
              <a:ext cx="15179" cy="13909"/>
            </a:xfrm>
            <a:custGeom>
              <a:rect b="b" l="l" r="r" t="t"/>
              <a:pathLst>
                <a:path extrusionOk="0" h="438" w="478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75"/>
            <p:cNvSpPr/>
            <p:nvPr/>
          </p:nvSpPr>
          <p:spPr>
            <a:xfrm>
              <a:off x="6047484" y="2533655"/>
              <a:ext cx="15147" cy="13940"/>
            </a:xfrm>
            <a:custGeom>
              <a:rect b="b" l="l" r="r" t="t"/>
              <a:pathLst>
                <a:path extrusionOk="0" h="439" w="477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75"/>
            <p:cNvSpPr/>
            <p:nvPr/>
          </p:nvSpPr>
          <p:spPr>
            <a:xfrm>
              <a:off x="6047484" y="2386217"/>
              <a:ext cx="15147" cy="13909"/>
            </a:xfrm>
            <a:custGeom>
              <a:rect b="b" l="l" r="r" t="t"/>
              <a:pathLst>
                <a:path extrusionOk="0" h="438" w="477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75"/>
            <p:cNvSpPr/>
            <p:nvPr/>
          </p:nvSpPr>
          <p:spPr>
            <a:xfrm>
              <a:off x="5900395" y="2533655"/>
              <a:ext cx="15179" cy="13940"/>
            </a:xfrm>
            <a:custGeom>
              <a:rect b="b" l="l" r="r" t="t"/>
              <a:pathLst>
                <a:path extrusionOk="0" h="439" w="478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75"/>
            <p:cNvSpPr/>
            <p:nvPr/>
          </p:nvSpPr>
          <p:spPr>
            <a:xfrm>
              <a:off x="5877341" y="2420639"/>
              <a:ext cx="16671" cy="11654"/>
            </a:xfrm>
            <a:custGeom>
              <a:rect b="b" l="l" r="r" t="t"/>
              <a:pathLst>
                <a:path extrusionOk="0" h="367" w="525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75"/>
            <p:cNvSpPr/>
            <p:nvPr/>
          </p:nvSpPr>
          <p:spPr>
            <a:xfrm>
              <a:off x="6068665" y="2501519"/>
              <a:ext cx="16671" cy="11654"/>
            </a:xfrm>
            <a:custGeom>
              <a:rect b="b" l="l" r="r" t="t"/>
              <a:pathLst>
                <a:path extrusionOk="0" h="367" w="525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75"/>
            <p:cNvSpPr/>
            <p:nvPr/>
          </p:nvSpPr>
          <p:spPr>
            <a:xfrm>
              <a:off x="6015729" y="2363353"/>
              <a:ext cx="12893" cy="15623"/>
            </a:xfrm>
            <a:custGeom>
              <a:rect b="b" l="l" r="r" t="t"/>
              <a:pathLst>
                <a:path extrusionOk="0" h="492" w="406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75"/>
            <p:cNvSpPr/>
            <p:nvPr/>
          </p:nvSpPr>
          <p:spPr>
            <a:xfrm>
              <a:off x="5934055" y="2554836"/>
              <a:ext cx="13274" cy="15433"/>
            </a:xfrm>
            <a:custGeom>
              <a:rect b="b" l="l" r="r" t="t"/>
              <a:pathLst>
                <a:path extrusionOk="0" h="486" w="418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75"/>
            <p:cNvSpPr/>
            <p:nvPr/>
          </p:nvSpPr>
          <p:spPr>
            <a:xfrm>
              <a:off x="5935960" y="2362401"/>
              <a:ext cx="12861" cy="15814"/>
            </a:xfrm>
            <a:custGeom>
              <a:rect b="b" l="l" r="r" t="t"/>
              <a:pathLst>
                <a:path extrusionOk="0" h="498" w="405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75"/>
            <p:cNvSpPr/>
            <p:nvPr/>
          </p:nvSpPr>
          <p:spPr>
            <a:xfrm>
              <a:off x="6013824" y="2555820"/>
              <a:ext cx="12893" cy="15592"/>
            </a:xfrm>
            <a:custGeom>
              <a:rect b="b" l="l" r="r" t="t"/>
              <a:pathLst>
                <a:path extrusionOk="0" h="491" w="406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75"/>
            <p:cNvSpPr/>
            <p:nvPr/>
          </p:nvSpPr>
          <p:spPr>
            <a:xfrm>
              <a:off x="6069776" y="2422132"/>
              <a:ext cx="16290" cy="11654"/>
            </a:xfrm>
            <a:custGeom>
              <a:rect b="b" l="l" r="r" t="t"/>
              <a:pathLst>
                <a:path extrusionOk="0" h="367" w="513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75"/>
            <p:cNvSpPr/>
            <p:nvPr/>
          </p:nvSpPr>
          <p:spPr>
            <a:xfrm>
              <a:off x="5876960" y="2500027"/>
              <a:ext cx="16290" cy="11654"/>
            </a:xfrm>
            <a:custGeom>
              <a:rect b="b" l="l" r="r" t="t"/>
              <a:pathLst>
                <a:path extrusionOk="0" h="367" w="513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8" name="Google Shape;1178;p75"/>
          <p:cNvGrpSpPr/>
          <p:nvPr/>
        </p:nvGrpSpPr>
        <p:grpSpPr>
          <a:xfrm>
            <a:off x="8976725" y="3782751"/>
            <a:ext cx="854104" cy="753512"/>
            <a:chOff x="2497275" y="2744159"/>
            <a:chExt cx="370930" cy="370549"/>
          </a:xfrm>
        </p:grpSpPr>
        <p:sp>
          <p:nvSpPr>
            <p:cNvPr id="1179" name="Google Shape;1179;p75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75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75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75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75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75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5" name="Google Shape;1185;p75"/>
          <p:cNvSpPr/>
          <p:nvPr/>
        </p:nvSpPr>
        <p:spPr>
          <a:xfrm>
            <a:off x="6055549" y="3421433"/>
            <a:ext cx="1352100" cy="1306800"/>
          </a:xfrm>
          <a:prstGeom prst="ellipse">
            <a:avLst/>
          </a:prstGeom>
          <a:solidFill>
            <a:srgbClr val="3E4B4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76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44B"/>
              </a:solidFill>
            </a:endParaRPr>
          </a:p>
        </p:txBody>
      </p:sp>
      <p:sp>
        <p:nvSpPr>
          <p:cNvPr id="1191" name="Google Shape;1191;p76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1192" name="Google Shape;1192;p76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1193" name="Google Shape;1193;p76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1194" name="Google Shape;1194;p76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1195" name="Google Shape;1195;p76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1196" name="Google Shape;1196;p76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1197" name="Google Shape;1197;p76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1198" name="Google Shape;1198;p76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pic>
        <p:nvPicPr>
          <p:cNvPr id="1199" name="Google Shape;1199;p76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4;p27" id="1200" name="Google Shape;1200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76"/>
          <p:cNvSpPr txBox="1"/>
          <p:nvPr/>
        </p:nvSpPr>
        <p:spPr>
          <a:xfrm>
            <a:off x="5244358" y="253563"/>
            <a:ext cx="495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CONCLUSIONES Y FUTURO</a:t>
            </a:r>
            <a:endParaRPr sz="16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descr="Google Shape;319;p34" id="1202" name="Google Shape;1202;p76"/>
          <p:cNvSpPr txBox="1"/>
          <p:nvPr/>
        </p:nvSpPr>
        <p:spPr>
          <a:xfrm>
            <a:off x="2683050" y="982825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CONCLUSIONES Y FUTURO</a:t>
            </a:r>
            <a:r>
              <a:rPr lang="es-ES" sz="2700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_Mejoras futuras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descr="Google Shape;320;p34" id="1203" name="Google Shape;1203;p76"/>
          <p:cNvCxnSpPr/>
          <p:nvPr/>
        </p:nvCxnSpPr>
        <p:spPr>
          <a:xfrm rot="10800000">
            <a:off x="769950" y="1175800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1204" name="Google Shape;1204;p76"/>
          <p:cNvSpPr/>
          <p:nvPr/>
        </p:nvSpPr>
        <p:spPr>
          <a:xfrm>
            <a:off x="1624050" y="1073338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1205" name="Google Shape;1205;p76"/>
          <p:cNvSpPr/>
          <p:nvPr/>
        </p:nvSpPr>
        <p:spPr>
          <a:xfrm>
            <a:off x="1930211" y="892011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1206" name="Google Shape;1206;p76"/>
          <p:cNvSpPr txBox="1"/>
          <p:nvPr/>
        </p:nvSpPr>
        <p:spPr>
          <a:xfrm>
            <a:off x="1930199" y="875663"/>
            <a:ext cx="56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 5</a:t>
            </a:r>
            <a:r>
              <a:rPr b="0" i="0" lang="es-ES" sz="2700" u="non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/>
          </a:p>
        </p:txBody>
      </p:sp>
      <p:sp>
        <p:nvSpPr>
          <p:cNvPr id="1207" name="Google Shape;1207;p76"/>
          <p:cNvSpPr/>
          <p:nvPr/>
        </p:nvSpPr>
        <p:spPr>
          <a:xfrm>
            <a:off x="4591874" y="2006948"/>
            <a:ext cx="4278900" cy="4135200"/>
          </a:xfrm>
          <a:prstGeom prst="ellipse">
            <a:avLst/>
          </a:prstGeom>
          <a:solidFill>
            <a:srgbClr val="00C3C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8" name="Google Shape;1208;p76"/>
          <p:cNvGrpSpPr/>
          <p:nvPr/>
        </p:nvGrpSpPr>
        <p:grpSpPr>
          <a:xfrm>
            <a:off x="5536596" y="1784280"/>
            <a:ext cx="2389098" cy="2308956"/>
            <a:chOff x="3614360" y="410488"/>
            <a:chExt cx="2166000" cy="2166000"/>
          </a:xfrm>
        </p:grpSpPr>
        <p:sp>
          <p:nvSpPr>
            <p:cNvPr id="1209" name="Google Shape;1209;p76"/>
            <p:cNvSpPr/>
            <p:nvPr/>
          </p:nvSpPr>
          <p:spPr>
            <a:xfrm>
              <a:off x="3614360" y="410488"/>
              <a:ext cx="2166000" cy="2166000"/>
            </a:xfrm>
            <a:prstGeom prst="ellipse">
              <a:avLst/>
            </a:prstGeom>
            <a:solidFill>
              <a:srgbClr val="23444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10" name="Google Shape;1210;p76"/>
            <p:cNvSpPr txBox="1"/>
            <p:nvPr/>
          </p:nvSpPr>
          <p:spPr>
            <a:xfrm>
              <a:off x="3961563" y="924350"/>
              <a:ext cx="1496100" cy="702900"/>
            </a:xfrm>
            <a:prstGeom prst="rect">
              <a:avLst/>
            </a:prstGeom>
            <a:solidFill>
              <a:srgbClr val="23444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Aplicación a otras ciudades del mundo</a:t>
              </a:r>
              <a:endPara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211" name="Google Shape;1211;p76"/>
          <p:cNvGrpSpPr/>
          <p:nvPr/>
        </p:nvGrpSpPr>
        <p:grpSpPr>
          <a:xfrm>
            <a:off x="4328927" y="2939205"/>
            <a:ext cx="2389098" cy="2308956"/>
            <a:chOff x="2519466" y="1493908"/>
            <a:chExt cx="2166000" cy="2166000"/>
          </a:xfrm>
        </p:grpSpPr>
        <p:sp>
          <p:nvSpPr>
            <p:cNvPr id="1212" name="Google Shape;1212;p76"/>
            <p:cNvSpPr/>
            <p:nvPr/>
          </p:nvSpPr>
          <p:spPr>
            <a:xfrm>
              <a:off x="2519466" y="1493908"/>
              <a:ext cx="2166000" cy="2166000"/>
            </a:xfrm>
            <a:prstGeom prst="ellipse">
              <a:avLst/>
            </a:prstGeom>
            <a:solidFill>
              <a:srgbClr val="087E8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13" name="Google Shape;1213;p76"/>
            <p:cNvSpPr txBox="1"/>
            <p:nvPr/>
          </p:nvSpPr>
          <p:spPr>
            <a:xfrm>
              <a:off x="2601173" y="2104643"/>
              <a:ext cx="1496100" cy="830400"/>
            </a:xfrm>
            <a:prstGeom prst="rect">
              <a:avLst/>
            </a:prstGeom>
            <a:solidFill>
              <a:srgbClr val="087E8B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Mejora de la red neuronal con mayor volumen de datos</a:t>
              </a:r>
              <a:endPara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214" name="Google Shape;1214;p76"/>
          <p:cNvGrpSpPr/>
          <p:nvPr/>
        </p:nvGrpSpPr>
        <p:grpSpPr>
          <a:xfrm>
            <a:off x="6736146" y="2939169"/>
            <a:ext cx="2389098" cy="2308956"/>
            <a:chOff x="4701894" y="1493874"/>
            <a:chExt cx="2166000" cy="2166000"/>
          </a:xfrm>
        </p:grpSpPr>
        <p:sp>
          <p:nvSpPr>
            <p:cNvPr id="1215" name="Google Shape;1215;p76"/>
            <p:cNvSpPr/>
            <p:nvPr/>
          </p:nvSpPr>
          <p:spPr>
            <a:xfrm>
              <a:off x="4701894" y="1493874"/>
              <a:ext cx="2166000" cy="2166000"/>
            </a:xfrm>
            <a:prstGeom prst="ellipse">
              <a:avLst/>
            </a:prstGeom>
            <a:solidFill>
              <a:srgbClr val="107E8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16" name="Google Shape;1216;p76"/>
            <p:cNvSpPr txBox="1"/>
            <p:nvPr/>
          </p:nvSpPr>
          <p:spPr>
            <a:xfrm>
              <a:off x="5254459" y="2225423"/>
              <a:ext cx="1548600" cy="702900"/>
            </a:xfrm>
            <a:prstGeom prst="rect">
              <a:avLst/>
            </a:prstGeom>
            <a:solidFill>
              <a:srgbClr val="107E8C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Automatización de la </a:t>
              </a:r>
              <a:r>
                <a:rPr lang="es-ES" sz="1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extracción</a:t>
              </a:r>
              <a:r>
                <a:rPr lang="es-ES" sz="1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de datos con API de pago. </a:t>
              </a:r>
              <a:endPara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217" name="Google Shape;1217;p76"/>
          <p:cNvGrpSpPr/>
          <p:nvPr/>
        </p:nvGrpSpPr>
        <p:grpSpPr>
          <a:xfrm>
            <a:off x="5537041" y="4093223"/>
            <a:ext cx="2389098" cy="2308956"/>
            <a:chOff x="3614514" y="2566908"/>
            <a:chExt cx="2166000" cy="2166000"/>
          </a:xfrm>
        </p:grpSpPr>
        <p:sp>
          <p:nvSpPr>
            <p:cNvPr id="1218" name="Google Shape;1218;p76"/>
            <p:cNvSpPr/>
            <p:nvPr/>
          </p:nvSpPr>
          <p:spPr>
            <a:xfrm>
              <a:off x="3614514" y="2566908"/>
              <a:ext cx="2166000" cy="2166000"/>
            </a:xfrm>
            <a:prstGeom prst="ellipse">
              <a:avLst/>
            </a:prstGeom>
            <a:solidFill>
              <a:srgbClr val="0040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19" name="Google Shape;1219;p76"/>
            <p:cNvSpPr txBox="1"/>
            <p:nvPr/>
          </p:nvSpPr>
          <p:spPr>
            <a:xfrm>
              <a:off x="3949482" y="3367666"/>
              <a:ext cx="1496100" cy="702900"/>
            </a:xfrm>
            <a:prstGeom prst="rect">
              <a:avLst/>
            </a:prstGeom>
            <a:solidFill>
              <a:srgbClr val="0040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Obtención de la ubicación del usuario para automatizar más la APP</a:t>
              </a:r>
              <a:endPara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220" name="Google Shape;1220;p76"/>
          <p:cNvGrpSpPr/>
          <p:nvPr/>
        </p:nvGrpSpPr>
        <p:grpSpPr>
          <a:xfrm>
            <a:off x="5985157" y="1459590"/>
            <a:ext cx="1491993" cy="885188"/>
            <a:chOff x="235800" y="830650"/>
            <a:chExt cx="6978450" cy="4588844"/>
          </a:xfrm>
        </p:grpSpPr>
        <p:sp>
          <p:nvSpPr>
            <p:cNvPr id="1221" name="Google Shape;1221;p76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004048"/>
            </a:solidFill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76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004048"/>
            </a:solidFill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76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004048"/>
            </a:solidFill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76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004048"/>
            </a:solidFill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76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004048"/>
            </a:solidFill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76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004048"/>
            </a:solidFill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7" name="Google Shape;1227;p76"/>
          <p:cNvGrpSpPr/>
          <p:nvPr/>
        </p:nvGrpSpPr>
        <p:grpSpPr>
          <a:xfrm>
            <a:off x="3443314" y="3651099"/>
            <a:ext cx="1042599" cy="885150"/>
            <a:chOff x="7608988" y="2093194"/>
            <a:chExt cx="817276" cy="672147"/>
          </a:xfrm>
        </p:grpSpPr>
        <p:cxnSp>
          <p:nvCxnSpPr>
            <p:cNvPr id="1228" name="Google Shape;1228;p76"/>
            <p:cNvCxnSpPr/>
            <p:nvPr/>
          </p:nvCxnSpPr>
          <p:spPr>
            <a:xfrm flipH="1" rot="5400000">
              <a:off x="7620257" y="2136491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00404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9" name="Google Shape;1229;p76"/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00404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0" name="Google Shape;1230;p76"/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00404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1" name="Google Shape;1231;p76"/>
            <p:cNvCxnSpPr/>
            <p:nvPr/>
          </p:nvCxnSpPr>
          <p:spPr>
            <a:xfrm flipH="1" rot="-5400000">
              <a:off x="8285120" y="2644741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00404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2" name="Google Shape;1232;p76"/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00404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3" name="Google Shape;1233;p76"/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noFill/>
            <a:ln cap="flat" cmpd="sng" w="9525">
              <a:solidFill>
                <a:srgbClr val="00404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234" name="Google Shape;1234;p76"/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</p:grpSpPr>
          <p:grpSp>
            <p:nvGrpSpPr>
              <p:cNvPr id="1235" name="Google Shape;1235;p76"/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1236" name="Google Shape;1236;p76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rect b="b" l="l" r="r" t="t"/>
                  <a:pathLst>
                    <a:path extrusionOk="0" h="45503" w="21253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 cap="flat" cmpd="sng" w="9525">
                  <a:solidFill>
                    <a:srgbClr val="00404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7" name="Google Shape;1237;p76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rect b="b" l="l" r="r" t="t"/>
                  <a:pathLst>
                    <a:path extrusionOk="0" h="5029" w="1180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 cap="flat" cmpd="sng" w="9525">
                  <a:solidFill>
                    <a:srgbClr val="00404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8" name="Google Shape;1238;p76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rect b="b" l="l" r="r" t="t"/>
                  <a:pathLst>
                    <a:path extrusionOk="0" h="8180" w="10011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 cap="flat" cmpd="sng" w="9525">
                  <a:solidFill>
                    <a:srgbClr val="00404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9" name="Google Shape;1239;p76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rect b="b" l="l" r="r" t="t"/>
                  <a:pathLst>
                    <a:path extrusionOk="0" h="1062" w="8488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 cap="flat" cmpd="sng" w="9525">
                  <a:solidFill>
                    <a:srgbClr val="00404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0" name="Google Shape;1240;p76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rect b="b" l="l" r="r" t="t"/>
                  <a:pathLst>
                    <a:path extrusionOk="0" h="4248" w="7617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 cap="flat" cmpd="sng" w="9525">
                  <a:solidFill>
                    <a:srgbClr val="00404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1" name="Google Shape;1241;p76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rect b="b" l="l" r="r" t="t"/>
                  <a:pathLst>
                    <a:path extrusionOk="0" h="1059" w="7125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 cap="flat" cmpd="sng" w="9525">
                  <a:solidFill>
                    <a:srgbClr val="00404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2" name="Google Shape;1242;p76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rect b="b" l="l" r="r" t="t"/>
                  <a:pathLst>
                    <a:path extrusionOk="0" h="7109" w="7804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 cap="flat" cmpd="sng" w="9525">
                  <a:solidFill>
                    <a:srgbClr val="00404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43" name="Google Shape;1243;p76"/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1244" name="Google Shape;1244;p76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rect b="b" l="l" r="r" t="t"/>
                  <a:pathLst>
                    <a:path extrusionOk="0" h="45503" w="21253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 cap="flat" cmpd="sng" w="9525">
                  <a:solidFill>
                    <a:srgbClr val="00404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5" name="Google Shape;1245;p76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rect b="b" l="l" r="r" t="t"/>
                  <a:pathLst>
                    <a:path extrusionOk="0" h="5029" w="1180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 cap="flat" cmpd="sng" w="9525">
                  <a:solidFill>
                    <a:srgbClr val="00404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6" name="Google Shape;1246;p76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rect b="b" l="l" r="r" t="t"/>
                  <a:pathLst>
                    <a:path extrusionOk="0" h="8180" w="10011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 cap="flat" cmpd="sng" w="9525">
                  <a:solidFill>
                    <a:srgbClr val="00404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7" name="Google Shape;1247;p76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rect b="b" l="l" r="r" t="t"/>
                  <a:pathLst>
                    <a:path extrusionOk="0" h="1062" w="8488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 cap="flat" cmpd="sng" w="9525">
                  <a:solidFill>
                    <a:srgbClr val="00404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8" name="Google Shape;1248;p76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rect b="b" l="l" r="r" t="t"/>
                  <a:pathLst>
                    <a:path extrusionOk="0" h="4248" w="7617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 cap="flat" cmpd="sng" w="9525">
                  <a:solidFill>
                    <a:srgbClr val="00404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9" name="Google Shape;1249;p76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rect b="b" l="l" r="r" t="t"/>
                  <a:pathLst>
                    <a:path extrusionOk="0" h="1059" w="7125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 cap="flat" cmpd="sng" w="9525">
                  <a:solidFill>
                    <a:srgbClr val="00404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0" name="Google Shape;1250;p76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rect b="b" l="l" r="r" t="t"/>
                  <a:pathLst>
                    <a:path extrusionOk="0" h="7109" w="7804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 cap="flat" cmpd="sng" w="9525">
                  <a:solidFill>
                    <a:srgbClr val="00404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251" name="Google Shape;1251;p76"/>
          <p:cNvGrpSpPr/>
          <p:nvPr/>
        </p:nvGrpSpPr>
        <p:grpSpPr>
          <a:xfrm>
            <a:off x="6304111" y="5842585"/>
            <a:ext cx="854095" cy="753490"/>
            <a:chOff x="5823294" y="2309751"/>
            <a:chExt cx="315327" cy="314978"/>
          </a:xfrm>
        </p:grpSpPr>
        <p:sp>
          <p:nvSpPr>
            <p:cNvPr id="1252" name="Google Shape;1252;p76"/>
            <p:cNvSpPr/>
            <p:nvPr/>
          </p:nvSpPr>
          <p:spPr>
            <a:xfrm>
              <a:off x="5823294" y="2309751"/>
              <a:ext cx="315327" cy="314978"/>
            </a:xfrm>
            <a:custGeom>
              <a:rect b="b" l="l" r="r" t="t"/>
              <a:pathLst>
                <a:path extrusionOk="0" h="9919" w="993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76"/>
            <p:cNvSpPr/>
            <p:nvPr/>
          </p:nvSpPr>
          <p:spPr>
            <a:xfrm>
              <a:off x="5846348" y="2332805"/>
              <a:ext cx="268457" cy="268489"/>
            </a:xfrm>
            <a:custGeom>
              <a:rect b="b" l="l" r="r" t="t"/>
              <a:pathLst>
                <a:path extrusionOk="0" h="8455" w="8454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76"/>
            <p:cNvSpPr/>
            <p:nvPr/>
          </p:nvSpPr>
          <p:spPr>
            <a:xfrm>
              <a:off x="5869402" y="2462111"/>
              <a:ext cx="15909" cy="9495"/>
            </a:xfrm>
            <a:custGeom>
              <a:rect b="b" l="l" r="r" t="t"/>
              <a:pathLst>
                <a:path extrusionOk="0" h="299" w="501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76"/>
            <p:cNvSpPr/>
            <p:nvPr/>
          </p:nvSpPr>
          <p:spPr>
            <a:xfrm>
              <a:off x="5976416" y="2354748"/>
              <a:ext cx="116858" cy="116858"/>
            </a:xfrm>
            <a:custGeom>
              <a:rect b="b" l="l" r="r" t="t"/>
              <a:pathLst>
                <a:path extrusionOk="0" h="3680" w="368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76"/>
            <p:cNvSpPr/>
            <p:nvPr/>
          </p:nvSpPr>
          <p:spPr>
            <a:xfrm>
              <a:off x="5976416" y="2562679"/>
              <a:ext cx="9463" cy="16290"/>
            </a:xfrm>
            <a:custGeom>
              <a:rect b="b" l="l" r="r" t="t"/>
              <a:pathLst>
                <a:path extrusionOk="0" h="513" w="298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76"/>
            <p:cNvSpPr/>
            <p:nvPr/>
          </p:nvSpPr>
          <p:spPr>
            <a:xfrm>
              <a:off x="5900395" y="2386217"/>
              <a:ext cx="15179" cy="13909"/>
            </a:xfrm>
            <a:custGeom>
              <a:rect b="b" l="l" r="r" t="t"/>
              <a:pathLst>
                <a:path extrusionOk="0" h="438" w="478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76"/>
            <p:cNvSpPr/>
            <p:nvPr/>
          </p:nvSpPr>
          <p:spPr>
            <a:xfrm>
              <a:off x="6047484" y="2533655"/>
              <a:ext cx="15147" cy="13940"/>
            </a:xfrm>
            <a:custGeom>
              <a:rect b="b" l="l" r="r" t="t"/>
              <a:pathLst>
                <a:path extrusionOk="0" h="439" w="477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76"/>
            <p:cNvSpPr/>
            <p:nvPr/>
          </p:nvSpPr>
          <p:spPr>
            <a:xfrm>
              <a:off x="6047484" y="2386217"/>
              <a:ext cx="15147" cy="13909"/>
            </a:xfrm>
            <a:custGeom>
              <a:rect b="b" l="l" r="r" t="t"/>
              <a:pathLst>
                <a:path extrusionOk="0" h="438" w="477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76"/>
            <p:cNvSpPr/>
            <p:nvPr/>
          </p:nvSpPr>
          <p:spPr>
            <a:xfrm>
              <a:off x="5900395" y="2533655"/>
              <a:ext cx="15179" cy="13940"/>
            </a:xfrm>
            <a:custGeom>
              <a:rect b="b" l="l" r="r" t="t"/>
              <a:pathLst>
                <a:path extrusionOk="0" h="439" w="478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76"/>
            <p:cNvSpPr/>
            <p:nvPr/>
          </p:nvSpPr>
          <p:spPr>
            <a:xfrm>
              <a:off x="5877341" y="2420639"/>
              <a:ext cx="16671" cy="11654"/>
            </a:xfrm>
            <a:custGeom>
              <a:rect b="b" l="l" r="r" t="t"/>
              <a:pathLst>
                <a:path extrusionOk="0" h="367" w="525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76"/>
            <p:cNvSpPr/>
            <p:nvPr/>
          </p:nvSpPr>
          <p:spPr>
            <a:xfrm>
              <a:off x="6068665" y="2501519"/>
              <a:ext cx="16671" cy="11654"/>
            </a:xfrm>
            <a:custGeom>
              <a:rect b="b" l="l" r="r" t="t"/>
              <a:pathLst>
                <a:path extrusionOk="0" h="367" w="525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76"/>
            <p:cNvSpPr/>
            <p:nvPr/>
          </p:nvSpPr>
          <p:spPr>
            <a:xfrm>
              <a:off x="6015729" y="2363353"/>
              <a:ext cx="12893" cy="15623"/>
            </a:xfrm>
            <a:custGeom>
              <a:rect b="b" l="l" r="r" t="t"/>
              <a:pathLst>
                <a:path extrusionOk="0" h="492" w="406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76"/>
            <p:cNvSpPr/>
            <p:nvPr/>
          </p:nvSpPr>
          <p:spPr>
            <a:xfrm>
              <a:off x="5934055" y="2554836"/>
              <a:ext cx="13274" cy="15433"/>
            </a:xfrm>
            <a:custGeom>
              <a:rect b="b" l="l" r="r" t="t"/>
              <a:pathLst>
                <a:path extrusionOk="0" h="486" w="418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76"/>
            <p:cNvSpPr/>
            <p:nvPr/>
          </p:nvSpPr>
          <p:spPr>
            <a:xfrm>
              <a:off x="5935960" y="2362401"/>
              <a:ext cx="12861" cy="15814"/>
            </a:xfrm>
            <a:custGeom>
              <a:rect b="b" l="l" r="r" t="t"/>
              <a:pathLst>
                <a:path extrusionOk="0" h="498" w="405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76"/>
            <p:cNvSpPr/>
            <p:nvPr/>
          </p:nvSpPr>
          <p:spPr>
            <a:xfrm>
              <a:off x="6013824" y="2555820"/>
              <a:ext cx="12893" cy="15592"/>
            </a:xfrm>
            <a:custGeom>
              <a:rect b="b" l="l" r="r" t="t"/>
              <a:pathLst>
                <a:path extrusionOk="0" h="491" w="406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76"/>
            <p:cNvSpPr/>
            <p:nvPr/>
          </p:nvSpPr>
          <p:spPr>
            <a:xfrm>
              <a:off x="6069776" y="2422132"/>
              <a:ext cx="16290" cy="11654"/>
            </a:xfrm>
            <a:custGeom>
              <a:rect b="b" l="l" r="r" t="t"/>
              <a:pathLst>
                <a:path extrusionOk="0" h="367" w="513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76"/>
            <p:cNvSpPr/>
            <p:nvPr/>
          </p:nvSpPr>
          <p:spPr>
            <a:xfrm>
              <a:off x="5876960" y="2500027"/>
              <a:ext cx="16290" cy="11654"/>
            </a:xfrm>
            <a:custGeom>
              <a:rect b="b" l="l" r="r" t="t"/>
              <a:pathLst>
                <a:path extrusionOk="0" h="367" w="513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9" name="Google Shape;1269;p76"/>
          <p:cNvGrpSpPr/>
          <p:nvPr/>
        </p:nvGrpSpPr>
        <p:grpSpPr>
          <a:xfrm>
            <a:off x="8976725" y="3782751"/>
            <a:ext cx="854104" cy="753512"/>
            <a:chOff x="2497275" y="2744159"/>
            <a:chExt cx="370930" cy="370549"/>
          </a:xfrm>
        </p:grpSpPr>
        <p:sp>
          <p:nvSpPr>
            <p:cNvPr id="1270" name="Google Shape;1270;p76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76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76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76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76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76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00CF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6" name="Google Shape;1276;p76"/>
          <p:cNvSpPr/>
          <p:nvPr/>
        </p:nvSpPr>
        <p:spPr>
          <a:xfrm>
            <a:off x="6055549" y="3421433"/>
            <a:ext cx="1352100" cy="1306800"/>
          </a:xfrm>
          <a:prstGeom prst="ellipse">
            <a:avLst/>
          </a:prstGeom>
          <a:solidFill>
            <a:srgbClr val="3E4B4B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A17"/>
        </a:solidFill>
      </p:bgPr>
    </p:bg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1" name="Google Shape;1281;p77"/>
          <p:cNvPicPr preferRelativeResize="0"/>
          <p:nvPr/>
        </p:nvPicPr>
        <p:blipFill rotWithShape="1">
          <a:blip r:embed="rId3">
            <a:alphaModFix/>
          </a:blip>
          <a:srcRect b="7476" l="0" r="0" t="7467"/>
          <a:stretch/>
        </p:blipFill>
        <p:spPr>
          <a:xfrm>
            <a:off x="0" y="0"/>
            <a:ext cx="12190800" cy="69135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2" name="Google Shape;1282;p77"/>
          <p:cNvSpPr txBox="1"/>
          <p:nvPr/>
        </p:nvSpPr>
        <p:spPr>
          <a:xfrm>
            <a:off x="3584875" y="2332575"/>
            <a:ext cx="59094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>
                <a:solidFill>
                  <a:srgbClr val="33D9BE"/>
                </a:solidFill>
                <a:latin typeface="Montserrat"/>
                <a:ea typeface="Montserrat"/>
                <a:cs typeface="Montserrat"/>
                <a:sym typeface="Montserrat"/>
              </a:rPr>
              <a:t>Gracias por su </a:t>
            </a:r>
            <a:r>
              <a:rPr lang="es-ES" sz="3500">
                <a:solidFill>
                  <a:srgbClr val="33D9BE"/>
                </a:solidFill>
                <a:latin typeface="Montserrat"/>
                <a:ea typeface="Montserrat"/>
                <a:cs typeface="Montserrat"/>
                <a:sym typeface="Montserrat"/>
              </a:rPr>
              <a:t>atención _</a:t>
            </a:r>
            <a:endParaRPr sz="35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5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¿Preguntas?</a:t>
            </a:r>
            <a:endParaRPr sz="35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83" name="Google Shape;1283;p77"/>
          <p:cNvSpPr txBox="1"/>
          <p:nvPr/>
        </p:nvSpPr>
        <p:spPr>
          <a:xfrm>
            <a:off x="10476772" y="6286672"/>
            <a:ext cx="6417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75" lIns="116075" spcFirstLastPara="1" rIns="116075" wrap="square" tIns="1160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3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‹#›</a:t>
            </a:fld>
            <a:endParaRPr sz="13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84" name="Google Shape;128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4640" y="1957675"/>
            <a:ext cx="611330" cy="611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44454" y="3896992"/>
            <a:ext cx="611330" cy="611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11011751" y="438910"/>
            <a:ext cx="923784" cy="62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568214" y="4085897"/>
            <a:ext cx="923784" cy="62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43996" y="5921925"/>
            <a:ext cx="264174" cy="27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24646" y="1271475"/>
            <a:ext cx="264174" cy="27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0621" y="4923938"/>
            <a:ext cx="264174" cy="27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>
            <a:off x="10316620" y="5644294"/>
            <a:ext cx="162609" cy="125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475883" y="2663001"/>
            <a:ext cx="749376" cy="7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72725" y="2270137"/>
            <a:ext cx="342891" cy="350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76300" y="4591750"/>
            <a:ext cx="264174" cy="270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247150" y="659330"/>
            <a:ext cx="903820" cy="923784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77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44B"/>
              </a:solidFill>
            </a:endParaRPr>
          </a:p>
        </p:txBody>
      </p:sp>
      <p:sp>
        <p:nvSpPr>
          <p:cNvPr id="1297" name="Google Shape;1297;p77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1298" name="Google Shape;1298;p77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1299" name="Google Shape;1299;p77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1300" name="Google Shape;1300;p77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1301" name="Google Shape;1301;p77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1302" name="Google Shape;1302;p77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1303" name="Google Shape;1303;p77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1304" name="Google Shape;1304;p77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1305" name="Google Shape;1305;p77"/>
          <p:cNvSpPr txBox="1"/>
          <p:nvPr/>
        </p:nvSpPr>
        <p:spPr>
          <a:xfrm>
            <a:off x="2190825" y="5613725"/>
            <a:ext cx="78102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7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https://immune.institute</a:t>
            </a:r>
            <a:endParaRPr b="1"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6" name="Google Shape;1306;p77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874540" y="5794350"/>
            <a:ext cx="349166" cy="349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77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0">
            <a:off x="7923567" y="6192584"/>
            <a:ext cx="349166" cy="349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77"/>
          <p:cNvPicPr preferRelativeResize="0"/>
          <p:nvPr/>
        </p:nvPicPr>
        <p:blipFill rotWithShape="1">
          <a:blip r:embed="rId11">
            <a:alphaModFix/>
          </a:blip>
          <a:srcRect b="23788" l="8179" r="9698" t="21323"/>
          <a:stretch/>
        </p:blipFill>
        <p:spPr>
          <a:xfrm>
            <a:off x="4677018" y="1146769"/>
            <a:ext cx="2333169" cy="5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8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44B"/>
              </a:solidFill>
            </a:endParaRPr>
          </a:p>
        </p:txBody>
      </p:sp>
      <p:sp>
        <p:nvSpPr>
          <p:cNvPr id="273" name="Google Shape;273;p48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274" name="Google Shape;274;p48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275" name="Google Shape;275;p48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276" name="Google Shape;276;p48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279" name="Google Shape;279;p48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280" name="Google Shape;280;p48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pic>
        <p:nvPicPr>
          <p:cNvPr id="281" name="Google Shape;281;p48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4;p27" id="282" name="Google Shape;28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8"/>
          <p:cNvSpPr txBox="1"/>
          <p:nvPr/>
        </p:nvSpPr>
        <p:spPr>
          <a:xfrm>
            <a:off x="5244358" y="253563"/>
            <a:ext cx="495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INTRODUCCIÓN</a:t>
            </a:r>
            <a:endParaRPr sz="16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284" name="Google Shape;284;p48"/>
          <p:cNvSpPr/>
          <p:nvPr/>
        </p:nvSpPr>
        <p:spPr>
          <a:xfrm>
            <a:off x="1710775" y="1869850"/>
            <a:ext cx="3645300" cy="1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rgbClr val="107E8C"/>
                </a:solidFill>
                <a:highlight>
                  <a:schemeClr val="lt1"/>
                </a:highlight>
                <a:latin typeface="Oswald Medium"/>
                <a:ea typeface="Oswald Medium"/>
                <a:cs typeface="Oswald Medium"/>
                <a:sym typeface="Oswald Medium"/>
              </a:rPr>
              <a:t>Los efectos combinados de la contaminación del aire ambiente se asocian a </a:t>
            </a:r>
            <a:r>
              <a:rPr lang="es-ES" sz="2100">
                <a:solidFill>
                  <a:srgbClr val="00CFCF"/>
                </a:solidFill>
                <a:highlight>
                  <a:schemeClr val="lt1"/>
                </a:highlight>
                <a:latin typeface="Oswald Medium"/>
                <a:ea typeface="Oswald Medium"/>
                <a:cs typeface="Oswald Medium"/>
                <a:sym typeface="Oswald Medium"/>
              </a:rPr>
              <a:t>6,7 millones</a:t>
            </a:r>
            <a:r>
              <a:rPr lang="es-ES" sz="2100">
                <a:solidFill>
                  <a:srgbClr val="107E8C"/>
                </a:solidFill>
                <a:highlight>
                  <a:schemeClr val="lt1"/>
                </a:highlight>
                <a:latin typeface="Oswald Medium"/>
                <a:ea typeface="Oswald Medium"/>
                <a:cs typeface="Oswald Medium"/>
                <a:sym typeface="Oswald Medium"/>
              </a:rPr>
              <a:t> de muertes prematuras cada año. </a:t>
            </a:r>
            <a:endParaRPr sz="2100">
              <a:solidFill>
                <a:srgbClr val="107E8C"/>
              </a:solidFill>
              <a:highlight>
                <a:schemeClr val="lt1"/>
              </a:highlight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85" name="Google Shape;285;p48"/>
          <p:cNvSpPr/>
          <p:nvPr/>
        </p:nvSpPr>
        <p:spPr>
          <a:xfrm>
            <a:off x="1161409" y="1295262"/>
            <a:ext cx="6981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8000">
                <a:solidFill>
                  <a:srgbClr val="33D9BE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 b="1" sz="8000">
              <a:solidFill>
                <a:srgbClr val="33D9BE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86" name="Google Shape;286;p48"/>
          <p:cNvSpPr/>
          <p:nvPr/>
        </p:nvSpPr>
        <p:spPr>
          <a:xfrm>
            <a:off x="5053787" y="2697900"/>
            <a:ext cx="5757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8000">
                <a:solidFill>
                  <a:srgbClr val="33D9BE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 b="1" sz="8000">
              <a:solidFill>
                <a:srgbClr val="33D9BE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87" name="Google Shape;287;p48"/>
          <p:cNvSpPr/>
          <p:nvPr/>
        </p:nvSpPr>
        <p:spPr>
          <a:xfrm>
            <a:off x="6872800" y="1956788"/>
            <a:ext cx="4208700" cy="17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rgbClr val="107E8C"/>
                </a:solidFill>
                <a:highlight>
                  <a:schemeClr val="lt1"/>
                </a:highlight>
                <a:latin typeface="Oswald Medium"/>
                <a:ea typeface="Oswald Medium"/>
                <a:cs typeface="Oswald Medium"/>
                <a:sym typeface="Oswald Medium"/>
              </a:rPr>
              <a:t>Una mala calidad del aire afecta negativamente la calidad de vida de los ciudadanos, especialmente cuando se realizan </a:t>
            </a:r>
            <a:r>
              <a:rPr lang="es-ES" sz="2100">
                <a:solidFill>
                  <a:srgbClr val="00CFCF"/>
                </a:solidFill>
                <a:highlight>
                  <a:schemeClr val="lt1"/>
                </a:highlight>
                <a:latin typeface="Oswald Medium"/>
                <a:ea typeface="Oswald Medium"/>
                <a:cs typeface="Oswald Medium"/>
                <a:sym typeface="Oswald Medium"/>
              </a:rPr>
              <a:t>actividades al aire libre.</a:t>
            </a:r>
            <a:r>
              <a:rPr lang="es-ES" sz="2100">
                <a:solidFill>
                  <a:srgbClr val="33D9BE"/>
                </a:solidFill>
                <a:highlight>
                  <a:schemeClr val="lt1"/>
                </a:highlight>
                <a:latin typeface="Oswald Medium"/>
                <a:ea typeface="Oswald Medium"/>
                <a:cs typeface="Oswald Medium"/>
                <a:sym typeface="Oswald Medium"/>
              </a:rPr>
              <a:t> </a:t>
            </a:r>
            <a:endParaRPr sz="2100">
              <a:solidFill>
                <a:srgbClr val="33D9BE"/>
              </a:solidFill>
              <a:highlight>
                <a:schemeClr val="lt1"/>
              </a:highlight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88" name="Google Shape;288;p48"/>
          <p:cNvSpPr/>
          <p:nvPr/>
        </p:nvSpPr>
        <p:spPr>
          <a:xfrm>
            <a:off x="6664371" y="1403025"/>
            <a:ext cx="6981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8000">
                <a:solidFill>
                  <a:srgbClr val="33D9BE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 b="1" sz="8000">
              <a:solidFill>
                <a:srgbClr val="23444B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89" name="Google Shape;289;p48"/>
          <p:cNvSpPr/>
          <p:nvPr/>
        </p:nvSpPr>
        <p:spPr>
          <a:xfrm>
            <a:off x="10798462" y="2774788"/>
            <a:ext cx="5757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8000">
                <a:solidFill>
                  <a:srgbClr val="33D9BE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 b="1" sz="8000">
              <a:solidFill>
                <a:srgbClr val="3E4B4B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90" name="Google Shape;290;p48"/>
          <p:cNvSpPr/>
          <p:nvPr/>
        </p:nvSpPr>
        <p:spPr>
          <a:xfrm>
            <a:off x="10576299" y="5331100"/>
            <a:ext cx="5757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0">
              <a:solidFill>
                <a:srgbClr val="3E4B4B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91" name="Google Shape;291;p48"/>
          <p:cNvSpPr txBox="1"/>
          <p:nvPr/>
        </p:nvSpPr>
        <p:spPr>
          <a:xfrm>
            <a:off x="894863" y="6122474"/>
            <a:ext cx="79002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127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1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Fuente: OMS</a:t>
            </a:r>
            <a:endParaRPr sz="21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127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descr="Google Shape;319;p34" id="292" name="Google Shape;292;p48"/>
          <p:cNvSpPr txBox="1"/>
          <p:nvPr/>
        </p:nvSpPr>
        <p:spPr>
          <a:xfrm>
            <a:off x="2064175" y="985600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INTRODUCCIÓN</a:t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descr="Google Shape;320;p34" id="293" name="Google Shape;293;p48"/>
          <p:cNvCxnSpPr/>
          <p:nvPr/>
        </p:nvCxnSpPr>
        <p:spPr>
          <a:xfrm rot="10800000">
            <a:off x="769950" y="1175800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294" name="Google Shape;294;p48"/>
          <p:cNvSpPr/>
          <p:nvPr/>
        </p:nvSpPr>
        <p:spPr>
          <a:xfrm>
            <a:off x="1624050" y="1073338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44B"/>
              </a:solidFill>
            </a:endParaRPr>
          </a:p>
        </p:txBody>
      </p:sp>
      <p:sp>
        <p:nvSpPr>
          <p:cNvPr id="301" name="Google Shape;301;p49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302" name="Google Shape;302;p49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303" name="Google Shape;303;p49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304" name="Google Shape;304;p49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305" name="Google Shape;305;p49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306" name="Google Shape;306;p49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307" name="Google Shape;307;p49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308" name="Google Shape;308;p49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pic>
        <p:nvPicPr>
          <p:cNvPr id="309" name="Google Shape;309;p49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24;p27" id="310" name="Google Shape;31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9"/>
          <p:cNvSpPr txBox="1"/>
          <p:nvPr/>
        </p:nvSpPr>
        <p:spPr>
          <a:xfrm>
            <a:off x="5244358" y="253563"/>
            <a:ext cx="495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INTRODUCCIÓN</a:t>
            </a:r>
            <a:endParaRPr sz="16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312" name="Google Shape;312;p49"/>
          <p:cNvSpPr/>
          <p:nvPr/>
        </p:nvSpPr>
        <p:spPr>
          <a:xfrm>
            <a:off x="1710775" y="1869850"/>
            <a:ext cx="3645300" cy="1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rgbClr val="107E8C"/>
                </a:solidFill>
                <a:highlight>
                  <a:schemeClr val="lt1"/>
                </a:highlight>
                <a:latin typeface="Oswald Medium"/>
                <a:ea typeface="Oswald Medium"/>
                <a:cs typeface="Oswald Medium"/>
                <a:sym typeface="Oswald Medium"/>
              </a:rPr>
              <a:t>Los efectos combinados de la contaminación del aire ambiente se asocian a </a:t>
            </a:r>
            <a:r>
              <a:rPr lang="es-ES" sz="2100">
                <a:solidFill>
                  <a:srgbClr val="00CFCF"/>
                </a:solidFill>
                <a:highlight>
                  <a:schemeClr val="lt1"/>
                </a:highlight>
                <a:latin typeface="Oswald Medium"/>
                <a:ea typeface="Oswald Medium"/>
                <a:cs typeface="Oswald Medium"/>
                <a:sym typeface="Oswald Medium"/>
              </a:rPr>
              <a:t>6,7 millones</a:t>
            </a:r>
            <a:r>
              <a:rPr lang="es-ES" sz="2100">
                <a:solidFill>
                  <a:srgbClr val="107E8C"/>
                </a:solidFill>
                <a:highlight>
                  <a:schemeClr val="lt1"/>
                </a:highlight>
                <a:latin typeface="Oswald Medium"/>
                <a:ea typeface="Oswald Medium"/>
                <a:cs typeface="Oswald Medium"/>
                <a:sym typeface="Oswald Medium"/>
              </a:rPr>
              <a:t> de muertes prematuras cada año. </a:t>
            </a:r>
            <a:endParaRPr sz="2100">
              <a:solidFill>
                <a:srgbClr val="107E8C"/>
              </a:solidFill>
              <a:highlight>
                <a:schemeClr val="lt1"/>
              </a:highlight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13" name="Google Shape;313;p49"/>
          <p:cNvSpPr/>
          <p:nvPr/>
        </p:nvSpPr>
        <p:spPr>
          <a:xfrm>
            <a:off x="1161409" y="1295262"/>
            <a:ext cx="6981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8000">
                <a:solidFill>
                  <a:srgbClr val="33D9BE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 b="1" sz="8000">
              <a:solidFill>
                <a:srgbClr val="33D9BE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4" name="Google Shape;314;p49"/>
          <p:cNvSpPr/>
          <p:nvPr/>
        </p:nvSpPr>
        <p:spPr>
          <a:xfrm>
            <a:off x="5053787" y="2697900"/>
            <a:ext cx="5757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8000">
                <a:solidFill>
                  <a:srgbClr val="33D9BE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 b="1" sz="8000">
              <a:solidFill>
                <a:srgbClr val="33D9BE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5" name="Google Shape;315;p49"/>
          <p:cNvSpPr/>
          <p:nvPr/>
        </p:nvSpPr>
        <p:spPr>
          <a:xfrm>
            <a:off x="6872800" y="1956788"/>
            <a:ext cx="4208700" cy="17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rgbClr val="107E8C"/>
                </a:solidFill>
                <a:highlight>
                  <a:schemeClr val="lt1"/>
                </a:highlight>
                <a:latin typeface="Oswald Medium"/>
                <a:ea typeface="Oswald Medium"/>
                <a:cs typeface="Oswald Medium"/>
                <a:sym typeface="Oswald Medium"/>
              </a:rPr>
              <a:t>Una mala calidad del aire afecta negativamente la calidad de vida de los ciudadanos, especialmente cuando se realizan </a:t>
            </a:r>
            <a:r>
              <a:rPr lang="es-ES" sz="2100">
                <a:solidFill>
                  <a:srgbClr val="00CFCF"/>
                </a:solidFill>
                <a:highlight>
                  <a:schemeClr val="lt1"/>
                </a:highlight>
                <a:latin typeface="Oswald Medium"/>
                <a:ea typeface="Oswald Medium"/>
                <a:cs typeface="Oswald Medium"/>
                <a:sym typeface="Oswald Medium"/>
              </a:rPr>
              <a:t>actividades al aire libre.</a:t>
            </a:r>
            <a:r>
              <a:rPr lang="es-ES" sz="2100">
                <a:solidFill>
                  <a:srgbClr val="33D9BE"/>
                </a:solidFill>
                <a:highlight>
                  <a:schemeClr val="lt1"/>
                </a:highlight>
                <a:latin typeface="Oswald Medium"/>
                <a:ea typeface="Oswald Medium"/>
                <a:cs typeface="Oswald Medium"/>
                <a:sym typeface="Oswald Medium"/>
              </a:rPr>
              <a:t> </a:t>
            </a:r>
            <a:endParaRPr sz="2100">
              <a:solidFill>
                <a:srgbClr val="33D9BE"/>
              </a:solidFill>
              <a:highlight>
                <a:schemeClr val="lt1"/>
              </a:highlight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16" name="Google Shape;316;p49"/>
          <p:cNvSpPr/>
          <p:nvPr/>
        </p:nvSpPr>
        <p:spPr>
          <a:xfrm>
            <a:off x="6664371" y="1403025"/>
            <a:ext cx="6981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8000">
                <a:solidFill>
                  <a:srgbClr val="33D9BE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 b="1" sz="8000">
              <a:solidFill>
                <a:srgbClr val="23444B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7" name="Google Shape;317;p49"/>
          <p:cNvSpPr/>
          <p:nvPr/>
        </p:nvSpPr>
        <p:spPr>
          <a:xfrm>
            <a:off x="10798462" y="2774788"/>
            <a:ext cx="5757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8000">
                <a:solidFill>
                  <a:srgbClr val="33D9BE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 b="1" sz="8000">
              <a:solidFill>
                <a:srgbClr val="3E4B4B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8" name="Google Shape;318;p49"/>
          <p:cNvSpPr/>
          <p:nvPr/>
        </p:nvSpPr>
        <p:spPr>
          <a:xfrm>
            <a:off x="4528462" y="4478175"/>
            <a:ext cx="4404900" cy="16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rgbClr val="107E8C"/>
                </a:solidFill>
                <a:highlight>
                  <a:schemeClr val="lt1"/>
                </a:highlight>
                <a:latin typeface="Oswald Medium"/>
                <a:ea typeface="Oswald Medium"/>
                <a:cs typeface="Oswald Medium"/>
                <a:sym typeface="Oswald Medium"/>
              </a:rPr>
              <a:t>Los grupos vulnerables, como </a:t>
            </a:r>
            <a:r>
              <a:rPr lang="es-ES" sz="2100">
                <a:solidFill>
                  <a:srgbClr val="00CFCF"/>
                </a:solidFill>
                <a:highlight>
                  <a:schemeClr val="lt1"/>
                </a:highlight>
                <a:latin typeface="Oswald Medium"/>
                <a:ea typeface="Oswald Medium"/>
                <a:cs typeface="Oswald Medium"/>
                <a:sym typeface="Oswald Medium"/>
              </a:rPr>
              <a:t>niños, ancianos y personas con enfermedades,</a:t>
            </a:r>
            <a:r>
              <a:rPr lang="es-ES" sz="2100">
                <a:solidFill>
                  <a:srgbClr val="107E8C"/>
                </a:solidFill>
                <a:highlight>
                  <a:schemeClr val="lt1"/>
                </a:highlight>
                <a:latin typeface="Oswald Medium"/>
                <a:ea typeface="Oswald Medium"/>
                <a:cs typeface="Oswald Medium"/>
                <a:sym typeface="Oswald Medium"/>
              </a:rPr>
              <a:t> son especialmente afectados poniendo en riesgo su bienestar.</a:t>
            </a:r>
            <a:endParaRPr sz="2100">
              <a:solidFill>
                <a:srgbClr val="107E8C"/>
              </a:solidFill>
              <a:highlight>
                <a:schemeClr val="lt1"/>
              </a:highlight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19" name="Google Shape;319;p49"/>
          <p:cNvSpPr/>
          <p:nvPr/>
        </p:nvSpPr>
        <p:spPr>
          <a:xfrm>
            <a:off x="4087484" y="3899912"/>
            <a:ext cx="698100" cy="18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8000">
                <a:solidFill>
                  <a:srgbClr val="33D9BE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 b="1" sz="8000">
              <a:solidFill>
                <a:srgbClr val="23444B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20" name="Google Shape;320;p49"/>
          <p:cNvSpPr/>
          <p:nvPr/>
        </p:nvSpPr>
        <p:spPr>
          <a:xfrm>
            <a:off x="8476312" y="5132450"/>
            <a:ext cx="5757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8000">
                <a:solidFill>
                  <a:srgbClr val="33D9BE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 b="1" sz="8000">
              <a:solidFill>
                <a:srgbClr val="3E4B4B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21" name="Google Shape;321;p49"/>
          <p:cNvSpPr/>
          <p:nvPr/>
        </p:nvSpPr>
        <p:spPr>
          <a:xfrm>
            <a:off x="10576299" y="5331100"/>
            <a:ext cx="5757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0">
              <a:solidFill>
                <a:srgbClr val="3E4B4B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22" name="Google Shape;322;p49"/>
          <p:cNvSpPr txBox="1"/>
          <p:nvPr/>
        </p:nvSpPr>
        <p:spPr>
          <a:xfrm>
            <a:off x="894863" y="6122474"/>
            <a:ext cx="79002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127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1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Fuente: OMS</a:t>
            </a:r>
            <a:endParaRPr sz="21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127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descr="Google Shape;319;p34" id="323" name="Google Shape;323;p49"/>
          <p:cNvSpPr txBox="1"/>
          <p:nvPr/>
        </p:nvSpPr>
        <p:spPr>
          <a:xfrm>
            <a:off x="2064175" y="985600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INTRODUCCIÓN</a:t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descr="Google Shape;320;p34" id="324" name="Google Shape;324;p49"/>
          <p:cNvCxnSpPr/>
          <p:nvPr/>
        </p:nvCxnSpPr>
        <p:spPr>
          <a:xfrm rot="10800000">
            <a:off x="769950" y="1175800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325" name="Google Shape;325;p49"/>
          <p:cNvSpPr/>
          <p:nvPr/>
        </p:nvSpPr>
        <p:spPr>
          <a:xfrm>
            <a:off x="1624050" y="1073338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0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44B"/>
              </a:solidFill>
            </a:endParaRPr>
          </a:p>
        </p:txBody>
      </p:sp>
      <p:sp>
        <p:nvSpPr>
          <p:cNvPr id="331" name="Google Shape;331;p50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332" name="Google Shape;332;p50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333" name="Google Shape;333;p50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334" name="Google Shape;334;p50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335" name="Google Shape;335;p50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336" name="Google Shape;336;p50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337" name="Google Shape;337;p50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338" name="Google Shape;338;p50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pic>
        <p:nvPicPr>
          <p:cNvPr id="339" name="Google Shape;339;p50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0"/>
          <p:cNvSpPr/>
          <p:nvPr/>
        </p:nvSpPr>
        <p:spPr>
          <a:xfrm>
            <a:off x="1897725" y="2378405"/>
            <a:ext cx="2819100" cy="393000"/>
          </a:xfrm>
          <a:prstGeom prst="roundRect">
            <a:avLst>
              <a:gd fmla="val 17047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41" name="Google Shape;341;p50"/>
          <p:cNvSpPr/>
          <p:nvPr/>
        </p:nvSpPr>
        <p:spPr>
          <a:xfrm>
            <a:off x="1757925" y="2751375"/>
            <a:ext cx="3098700" cy="3770100"/>
          </a:xfrm>
          <a:prstGeom prst="roundRect">
            <a:avLst>
              <a:gd fmla="val 5203" name="adj"/>
            </a:avLst>
          </a:prstGeom>
          <a:solidFill>
            <a:srgbClr val="FFFFFF"/>
          </a:solidFill>
          <a:ln cap="flat" cmpd="sng" w="28575">
            <a:solidFill>
              <a:srgbClr val="107E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50"/>
          <p:cNvSpPr txBox="1"/>
          <p:nvPr/>
        </p:nvSpPr>
        <p:spPr>
          <a:xfrm>
            <a:off x="1931625" y="2763800"/>
            <a:ext cx="2751300" cy="19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Abordar el creciente problema de la contaminación del aire, que afecta la salud y el bienestar de las personas en todo el mundo.</a:t>
            </a:r>
            <a:endParaRPr i="1" sz="1200">
              <a:solidFill>
                <a:srgbClr val="3E3E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3E3E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ES" sz="15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A día de hoy, las mediciones de polución son las más altas de los últimos 4.5 millones de años.</a:t>
            </a:r>
            <a:endParaRPr i="1" sz="15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National Geographic, 2021.</a:t>
            </a:r>
            <a:endParaRPr sz="15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50"/>
          <p:cNvSpPr/>
          <p:nvPr/>
        </p:nvSpPr>
        <p:spPr>
          <a:xfrm>
            <a:off x="1717575" y="2982963"/>
            <a:ext cx="125100" cy="103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0"/>
          <p:cNvSpPr txBox="1"/>
          <p:nvPr/>
        </p:nvSpPr>
        <p:spPr>
          <a:xfrm>
            <a:off x="2289075" y="2453475"/>
            <a:ext cx="20364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MOTIVACIÓN</a:t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Google Shape;124;p27" id="345" name="Google Shape;345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0"/>
          <p:cNvSpPr txBox="1"/>
          <p:nvPr/>
        </p:nvSpPr>
        <p:spPr>
          <a:xfrm>
            <a:off x="5244358" y="253563"/>
            <a:ext cx="495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INTRODUCCIÓN</a:t>
            </a:r>
            <a:endParaRPr sz="16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descr="Google Shape;319;p34" id="347" name="Google Shape;347;p50"/>
          <p:cNvSpPr txBox="1"/>
          <p:nvPr/>
        </p:nvSpPr>
        <p:spPr>
          <a:xfrm>
            <a:off x="2683050" y="982825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INTRODUCCIÓN </a:t>
            </a:r>
            <a:r>
              <a:rPr b="0" i="0" lang="es-ES" sz="2700" u="none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_</a:t>
            </a:r>
            <a:r>
              <a:rPr lang="es-ES" sz="2700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 Motivación y objetivos</a:t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descr="Google Shape;320;p34" id="348" name="Google Shape;348;p50"/>
          <p:cNvCxnSpPr/>
          <p:nvPr/>
        </p:nvCxnSpPr>
        <p:spPr>
          <a:xfrm rot="10800000">
            <a:off x="769950" y="1175800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349" name="Google Shape;349;p50"/>
          <p:cNvSpPr/>
          <p:nvPr/>
        </p:nvSpPr>
        <p:spPr>
          <a:xfrm>
            <a:off x="1624050" y="1073338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350" name="Google Shape;350;p50"/>
          <p:cNvSpPr/>
          <p:nvPr/>
        </p:nvSpPr>
        <p:spPr>
          <a:xfrm>
            <a:off x="1930211" y="892011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351" name="Google Shape;351;p50"/>
          <p:cNvSpPr txBox="1"/>
          <p:nvPr/>
        </p:nvSpPr>
        <p:spPr>
          <a:xfrm>
            <a:off x="1930199" y="875663"/>
            <a:ext cx="56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 1</a:t>
            </a:r>
            <a:r>
              <a:rPr b="0" i="0" lang="es-ES" sz="2700" u="non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44B"/>
              </a:solidFill>
            </a:endParaRPr>
          </a:p>
        </p:txBody>
      </p:sp>
      <p:sp>
        <p:nvSpPr>
          <p:cNvPr id="357" name="Google Shape;357;p51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358" name="Google Shape;358;p51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359" name="Google Shape;359;p51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360" name="Google Shape;360;p51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361" name="Google Shape;361;p51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362" name="Google Shape;362;p51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363" name="Google Shape;363;p51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364" name="Google Shape;364;p51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pic>
        <p:nvPicPr>
          <p:cNvPr id="365" name="Google Shape;365;p51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1"/>
          <p:cNvSpPr/>
          <p:nvPr/>
        </p:nvSpPr>
        <p:spPr>
          <a:xfrm>
            <a:off x="1897725" y="2378405"/>
            <a:ext cx="2819100" cy="393000"/>
          </a:xfrm>
          <a:prstGeom prst="roundRect">
            <a:avLst>
              <a:gd fmla="val 17047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67" name="Google Shape;367;p51"/>
          <p:cNvSpPr/>
          <p:nvPr/>
        </p:nvSpPr>
        <p:spPr>
          <a:xfrm>
            <a:off x="1757925" y="2751375"/>
            <a:ext cx="3098700" cy="3770100"/>
          </a:xfrm>
          <a:prstGeom prst="roundRect">
            <a:avLst>
              <a:gd fmla="val 5203" name="adj"/>
            </a:avLst>
          </a:prstGeom>
          <a:solidFill>
            <a:srgbClr val="FFFFFF"/>
          </a:solidFill>
          <a:ln cap="flat" cmpd="sng" w="28575">
            <a:solidFill>
              <a:srgbClr val="107E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p51"/>
          <p:cNvSpPr txBox="1"/>
          <p:nvPr/>
        </p:nvSpPr>
        <p:spPr>
          <a:xfrm>
            <a:off x="1931625" y="2763800"/>
            <a:ext cx="2751300" cy="19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Abordar el creciente problema de la contaminación del aire, que afecta la salud y el bienestar de las personas en todo el mundo.</a:t>
            </a:r>
            <a:endParaRPr i="1" sz="1200">
              <a:solidFill>
                <a:srgbClr val="3E3E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3E3E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ES" sz="15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A día de hoy, las mediciones de polución son las más altas de los últimos 4.5 millones de años.</a:t>
            </a:r>
            <a:endParaRPr i="1" sz="15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National Geographic, 2021.</a:t>
            </a:r>
            <a:endParaRPr sz="15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51"/>
          <p:cNvSpPr/>
          <p:nvPr/>
        </p:nvSpPr>
        <p:spPr>
          <a:xfrm>
            <a:off x="1717575" y="2982963"/>
            <a:ext cx="125100" cy="103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1"/>
          <p:cNvSpPr txBox="1"/>
          <p:nvPr/>
        </p:nvSpPr>
        <p:spPr>
          <a:xfrm>
            <a:off x="2289075" y="2453475"/>
            <a:ext cx="20364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MOTIVACIÓN</a:t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p51"/>
          <p:cNvSpPr/>
          <p:nvPr/>
        </p:nvSpPr>
        <p:spPr>
          <a:xfrm>
            <a:off x="5065025" y="2751375"/>
            <a:ext cx="3098700" cy="3770100"/>
          </a:xfrm>
          <a:prstGeom prst="roundRect">
            <a:avLst>
              <a:gd fmla="val 5203" name="adj"/>
            </a:avLst>
          </a:prstGeom>
          <a:solidFill>
            <a:srgbClr val="FFFFFF"/>
          </a:solidFill>
          <a:ln cap="flat" cmpd="sng" w="28575">
            <a:solidFill>
              <a:srgbClr val="107E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1"/>
          <p:cNvSpPr/>
          <p:nvPr/>
        </p:nvSpPr>
        <p:spPr>
          <a:xfrm>
            <a:off x="8093750" y="3580975"/>
            <a:ext cx="125100" cy="103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1"/>
          <p:cNvSpPr txBox="1"/>
          <p:nvPr/>
        </p:nvSpPr>
        <p:spPr>
          <a:xfrm>
            <a:off x="5113475" y="3068975"/>
            <a:ext cx="30018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Desarrollar una aplicación basada en una red neuronal de predicción de calidad del aire, que permita informar a los ciudadanos sobre los niveles de contaminantes y tomar medidas para proteger su salud y el medio ambiente.</a:t>
            </a:r>
            <a:endParaRPr b="1" sz="1200">
              <a:solidFill>
                <a:srgbClr val="3E3E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51"/>
          <p:cNvSpPr/>
          <p:nvPr/>
        </p:nvSpPr>
        <p:spPr>
          <a:xfrm>
            <a:off x="5204813" y="2370792"/>
            <a:ext cx="2819100" cy="393000"/>
          </a:xfrm>
          <a:prstGeom prst="roundRect">
            <a:avLst>
              <a:gd fmla="val 17047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75" name="Google Shape;375;p51"/>
          <p:cNvSpPr txBox="1"/>
          <p:nvPr/>
        </p:nvSpPr>
        <p:spPr>
          <a:xfrm>
            <a:off x="5272475" y="2445875"/>
            <a:ext cx="27513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OBJETIVO GENERAL</a:t>
            </a:r>
            <a:endParaRPr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Google Shape;124;p27" id="376" name="Google Shape;37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1"/>
          <p:cNvSpPr txBox="1"/>
          <p:nvPr/>
        </p:nvSpPr>
        <p:spPr>
          <a:xfrm>
            <a:off x="5244358" y="253563"/>
            <a:ext cx="495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INTRODUCCIÓN</a:t>
            </a:r>
            <a:endParaRPr sz="16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descr="Google Shape;319;p34" id="378" name="Google Shape;378;p51"/>
          <p:cNvSpPr txBox="1"/>
          <p:nvPr/>
        </p:nvSpPr>
        <p:spPr>
          <a:xfrm>
            <a:off x="2683050" y="982825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INTRODUCCIÓN </a:t>
            </a:r>
            <a:r>
              <a:rPr b="0" i="0" lang="es-ES" sz="2700" u="none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_</a:t>
            </a:r>
            <a:r>
              <a:rPr lang="es-ES" sz="2700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 Motivación y objetivos</a:t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descr="Google Shape;320;p34" id="379" name="Google Shape;379;p51"/>
          <p:cNvCxnSpPr/>
          <p:nvPr/>
        </p:nvCxnSpPr>
        <p:spPr>
          <a:xfrm rot="10800000">
            <a:off x="769950" y="1175800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380" name="Google Shape;380;p51"/>
          <p:cNvSpPr/>
          <p:nvPr/>
        </p:nvSpPr>
        <p:spPr>
          <a:xfrm>
            <a:off x="1624050" y="1073338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381" name="Google Shape;381;p51"/>
          <p:cNvSpPr/>
          <p:nvPr/>
        </p:nvSpPr>
        <p:spPr>
          <a:xfrm>
            <a:off x="1930211" y="892011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382" name="Google Shape;382;p51"/>
          <p:cNvSpPr txBox="1"/>
          <p:nvPr/>
        </p:nvSpPr>
        <p:spPr>
          <a:xfrm>
            <a:off x="1930199" y="875663"/>
            <a:ext cx="56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 1</a:t>
            </a:r>
            <a:r>
              <a:rPr b="0" i="0" lang="es-ES" sz="2700" u="non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2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44B"/>
              </a:solidFill>
            </a:endParaRPr>
          </a:p>
        </p:txBody>
      </p:sp>
      <p:sp>
        <p:nvSpPr>
          <p:cNvPr id="388" name="Google Shape;388;p52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389" name="Google Shape;389;p52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390" name="Google Shape;390;p52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391" name="Google Shape;391;p52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392" name="Google Shape;392;p52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393" name="Google Shape;393;p52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394" name="Google Shape;394;p52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395" name="Google Shape;395;p52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pic>
        <p:nvPicPr>
          <p:cNvPr id="396" name="Google Shape;396;p52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2"/>
          <p:cNvSpPr/>
          <p:nvPr/>
        </p:nvSpPr>
        <p:spPr>
          <a:xfrm>
            <a:off x="1897725" y="2378405"/>
            <a:ext cx="2819100" cy="393000"/>
          </a:xfrm>
          <a:prstGeom prst="roundRect">
            <a:avLst>
              <a:gd fmla="val 17047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98" name="Google Shape;398;p52"/>
          <p:cNvSpPr/>
          <p:nvPr/>
        </p:nvSpPr>
        <p:spPr>
          <a:xfrm>
            <a:off x="1757925" y="2751375"/>
            <a:ext cx="3098700" cy="3770100"/>
          </a:xfrm>
          <a:prstGeom prst="roundRect">
            <a:avLst>
              <a:gd fmla="val 5203" name="adj"/>
            </a:avLst>
          </a:prstGeom>
          <a:solidFill>
            <a:srgbClr val="FFFFFF"/>
          </a:solidFill>
          <a:ln cap="flat" cmpd="sng" w="28575">
            <a:solidFill>
              <a:srgbClr val="107E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52"/>
          <p:cNvSpPr txBox="1"/>
          <p:nvPr/>
        </p:nvSpPr>
        <p:spPr>
          <a:xfrm>
            <a:off x="1931625" y="2763800"/>
            <a:ext cx="2751300" cy="19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Abordar el creciente problema de la contaminación del aire, que afecta la salud y el bienestar de las personas en todo el mundo.</a:t>
            </a:r>
            <a:endParaRPr i="1" sz="1200">
              <a:solidFill>
                <a:srgbClr val="3E3E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3E3E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ES" sz="15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A día de hoy, las mediciones de polución son las más altas de los últimos 4.5 millones de años.</a:t>
            </a:r>
            <a:endParaRPr i="1" sz="15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National Geographic, 2021.</a:t>
            </a:r>
            <a:endParaRPr sz="15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2424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52"/>
          <p:cNvSpPr/>
          <p:nvPr/>
        </p:nvSpPr>
        <p:spPr>
          <a:xfrm>
            <a:off x="1717575" y="2982963"/>
            <a:ext cx="125100" cy="103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2"/>
          <p:cNvSpPr txBox="1"/>
          <p:nvPr/>
        </p:nvSpPr>
        <p:spPr>
          <a:xfrm>
            <a:off x="2289075" y="2453475"/>
            <a:ext cx="20364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MOTIVACIÓN</a:t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2" name="Google Shape;402;p52"/>
          <p:cNvSpPr/>
          <p:nvPr/>
        </p:nvSpPr>
        <p:spPr>
          <a:xfrm>
            <a:off x="5065025" y="2751375"/>
            <a:ext cx="3098700" cy="3770100"/>
          </a:xfrm>
          <a:prstGeom prst="roundRect">
            <a:avLst>
              <a:gd fmla="val 5203" name="adj"/>
            </a:avLst>
          </a:prstGeom>
          <a:solidFill>
            <a:srgbClr val="FFFFFF"/>
          </a:solidFill>
          <a:ln cap="flat" cmpd="sng" w="28575">
            <a:solidFill>
              <a:srgbClr val="107E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2"/>
          <p:cNvSpPr/>
          <p:nvPr/>
        </p:nvSpPr>
        <p:spPr>
          <a:xfrm>
            <a:off x="8093750" y="3580975"/>
            <a:ext cx="125100" cy="103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2"/>
          <p:cNvSpPr/>
          <p:nvPr/>
        </p:nvSpPr>
        <p:spPr>
          <a:xfrm>
            <a:off x="8372125" y="2751375"/>
            <a:ext cx="3098700" cy="3770100"/>
          </a:xfrm>
          <a:prstGeom prst="roundRect">
            <a:avLst>
              <a:gd fmla="val 5203" name="adj"/>
            </a:avLst>
          </a:prstGeom>
          <a:solidFill>
            <a:srgbClr val="FFFFFF"/>
          </a:solidFill>
          <a:ln cap="flat" cmpd="sng" w="28575">
            <a:solidFill>
              <a:srgbClr val="107E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2"/>
          <p:cNvSpPr txBox="1"/>
          <p:nvPr/>
        </p:nvSpPr>
        <p:spPr>
          <a:xfrm>
            <a:off x="5113475" y="3068975"/>
            <a:ext cx="30018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Desarrollar una aplicación basada en una red neuronal de predicción de calidad del aire, que permita informar a los ciudadanos sobre los niveles de contaminantes y tomar medidas para proteger su salud y el medio ambiente.</a:t>
            </a:r>
            <a:endParaRPr b="1" sz="1200">
              <a:solidFill>
                <a:srgbClr val="3E3E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52"/>
          <p:cNvSpPr/>
          <p:nvPr/>
        </p:nvSpPr>
        <p:spPr>
          <a:xfrm>
            <a:off x="11386075" y="3007288"/>
            <a:ext cx="125100" cy="103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2"/>
          <p:cNvSpPr/>
          <p:nvPr/>
        </p:nvSpPr>
        <p:spPr>
          <a:xfrm>
            <a:off x="5204813" y="2370792"/>
            <a:ext cx="2819100" cy="393000"/>
          </a:xfrm>
          <a:prstGeom prst="roundRect">
            <a:avLst>
              <a:gd fmla="val 17047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08" name="Google Shape;408;p52"/>
          <p:cNvSpPr txBox="1"/>
          <p:nvPr/>
        </p:nvSpPr>
        <p:spPr>
          <a:xfrm>
            <a:off x="5272475" y="2445875"/>
            <a:ext cx="27513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OBJETIVO GENERAL</a:t>
            </a:r>
            <a:endParaRPr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52"/>
          <p:cNvSpPr/>
          <p:nvPr/>
        </p:nvSpPr>
        <p:spPr>
          <a:xfrm>
            <a:off x="8497150" y="2370792"/>
            <a:ext cx="2819100" cy="393000"/>
          </a:xfrm>
          <a:prstGeom prst="roundRect">
            <a:avLst>
              <a:gd fmla="val 17047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descr="Google Shape;124;p27" id="410" name="Google Shape;41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2"/>
          <p:cNvSpPr txBox="1"/>
          <p:nvPr/>
        </p:nvSpPr>
        <p:spPr>
          <a:xfrm>
            <a:off x="5244358" y="253563"/>
            <a:ext cx="495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INTRODUCCIÓN</a:t>
            </a:r>
            <a:endParaRPr sz="16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412" name="Google Shape;412;p52"/>
          <p:cNvSpPr txBox="1"/>
          <p:nvPr/>
        </p:nvSpPr>
        <p:spPr>
          <a:xfrm>
            <a:off x="8511925" y="2476575"/>
            <a:ext cx="27513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OBJETIVOS ESPECÍFICO</a:t>
            </a:r>
            <a:r>
              <a:rPr lang="es-E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52"/>
          <p:cNvSpPr txBox="1"/>
          <p:nvPr/>
        </p:nvSpPr>
        <p:spPr>
          <a:xfrm>
            <a:off x="8426125" y="2667325"/>
            <a:ext cx="2952000" cy="21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300">
                <a:solidFill>
                  <a:srgbClr val="3E3E3E"/>
                </a:solidFill>
                <a:latin typeface="Montserrat"/>
                <a:ea typeface="Montserrat"/>
                <a:cs typeface="Montserrat"/>
                <a:sym typeface="Montserrat"/>
              </a:rPr>
              <a:t>&gt; OBJETIVO 1:</a:t>
            </a:r>
            <a:endParaRPr b="1" sz="1300">
              <a:solidFill>
                <a:srgbClr val="3E3E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Mejorar la salud pública al prevenir efectos negativos de la mala calidad del aire.</a:t>
            </a:r>
            <a:endParaRPr sz="1200">
              <a:solidFill>
                <a:srgbClr val="3E3E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300">
                <a:solidFill>
                  <a:srgbClr val="3E3E3E"/>
                </a:solidFill>
                <a:latin typeface="Montserrat"/>
                <a:ea typeface="Montserrat"/>
                <a:cs typeface="Montserrat"/>
                <a:sym typeface="Montserrat"/>
              </a:rPr>
              <a:t>&gt; OBJETIVO 2:</a:t>
            </a:r>
            <a:endParaRPr b="1" sz="1300">
              <a:solidFill>
                <a:srgbClr val="3E3E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Reducir costos sanitarios relacionados con enfermedades respiratorias y cardiovasculares.</a:t>
            </a:r>
            <a:endParaRPr sz="1200">
              <a:solidFill>
                <a:srgbClr val="3E3E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300">
                <a:solidFill>
                  <a:srgbClr val="3E3E3E"/>
                </a:solidFill>
                <a:latin typeface="Montserrat"/>
                <a:ea typeface="Montserrat"/>
                <a:cs typeface="Montserrat"/>
                <a:sym typeface="Montserrat"/>
              </a:rPr>
              <a:t>&gt; OBJETIVO 3:</a:t>
            </a:r>
            <a:endParaRPr b="1" sz="1300">
              <a:solidFill>
                <a:srgbClr val="3E3E3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00">
                <a:solidFill>
                  <a:srgbClr val="424242"/>
                </a:solidFill>
                <a:latin typeface="Montserrat"/>
                <a:ea typeface="Montserrat"/>
                <a:cs typeface="Montserrat"/>
                <a:sym typeface="Montserrat"/>
              </a:rPr>
              <a:t>Facilitar la planificación urbana sostenible para crear entornos más saludables.</a:t>
            </a:r>
            <a:endParaRPr sz="1200">
              <a:solidFill>
                <a:srgbClr val="3E3E3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Google Shape;319;p34" id="414" name="Google Shape;414;p52"/>
          <p:cNvSpPr txBox="1"/>
          <p:nvPr/>
        </p:nvSpPr>
        <p:spPr>
          <a:xfrm>
            <a:off x="2683050" y="982825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INTRODUCCIÓN </a:t>
            </a:r>
            <a:r>
              <a:rPr b="0" i="0" lang="es-ES" sz="2700" u="none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_</a:t>
            </a:r>
            <a:r>
              <a:rPr lang="es-ES" sz="2700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 Motivación y objetivos</a:t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descr="Google Shape;320;p34" id="415" name="Google Shape;415;p52"/>
          <p:cNvCxnSpPr/>
          <p:nvPr/>
        </p:nvCxnSpPr>
        <p:spPr>
          <a:xfrm rot="10800000">
            <a:off x="769950" y="1175800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416" name="Google Shape;416;p52"/>
          <p:cNvSpPr/>
          <p:nvPr/>
        </p:nvSpPr>
        <p:spPr>
          <a:xfrm>
            <a:off x="1624050" y="1073338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417" name="Google Shape;417;p52"/>
          <p:cNvSpPr/>
          <p:nvPr/>
        </p:nvSpPr>
        <p:spPr>
          <a:xfrm>
            <a:off x="1930211" y="892011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418" name="Google Shape;418;p52"/>
          <p:cNvSpPr txBox="1"/>
          <p:nvPr/>
        </p:nvSpPr>
        <p:spPr>
          <a:xfrm>
            <a:off x="1930199" y="875663"/>
            <a:ext cx="56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 1</a:t>
            </a:r>
            <a:r>
              <a:rPr b="0" i="0" lang="es-ES" sz="2700" u="non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3"/>
          <p:cNvSpPr/>
          <p:nvPr/>
        </p:nvSpPr>
        <p:spPr>
          <a:xfrm>
            <a:off x="2062613" y="5145125"/>
            <a:ext cx="3530400" cy="1331400"/>
          </a:xfrm>
          <a:prstGeom prst="rect">
            <a:avLst/>
          </a:prstGeom>
          <a:noFill/>
          <a:ln cap="flat" cmpd="sng" w="9525">
            <a:solidFill>
              <a:srgbClr val="6FBC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3"/>
          <p:cNvSpPr/>
          <p:nvPr/>
        </p:nvSpPr>
        <p:spPr>
          <a:xfrm>
            <a:off x="826075" y="2727600"/>
            <a:ext cx="3530400" cy="1764300"/>
          </a:xfrm>
          <a:prstGeom prst="rect">
            <a:avLst/>
          </a:prstGeom>
          <a:noFill/>
          <a:ln cap="flat" cmpd="sng" w="9525">
            <a:solidFill>
              <a:srgbClr val="6FBC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3"/>
          <p:cNvSpPr/>
          <p:nvPr/>
        </p:nvSpPr>
        <p:spPr>
          <a:xfrm>
            <a:off x="7264500" y="5194550"/>
            <a:ext cx="3530400" cy="1470300"/>
          </a:xfrm>
          <a:prstGeom prst="rect">
            <a:avLst/>
          </a:prstGeom>
          <a:noFill/>
          <a:ln cap="flat" cmpd="sng" w="9525">
            <a:solidFill>
              <a:srgbClr val="6FBC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3"/>
          <p:cNvSpPr/>
          <p:nvPr/>
        </p:nvSpPr>
        <p:spPr>
          <a:xfrm>
            <a:off x="-740752" y="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444B"/>
              </a:solidFill>
            </a:endParaRPr>
          </a:p>
        </p:txBody>
      </p:sp>
      <p:sp>
        <p:nvSpPr>
          <p:cNvPr id="427" name="Google Shape;427;p53"/>
          <p:cNvSpPr/>
          <p:nvPr/>
        </p:nvSpPr>
        <p:spPr>
          <a:xfrm>
            <a:off x="-740677" y="396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19A6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428" name="Google Shape;428;p53"/>
          <p:cNvSpPr/>
          <p:nvPr/>
        </p:nvSpPr>
        <p:spPr>
          <a:xfrm>
            <a:off x="-740752" y="792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D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429" name="Google Shape;429;p53"/>
          <p:cNvSpPr/>
          <p:nvPr/>
        </p:nvSpPr>
        <p:spPr>
          <a:xfrm>
            <a:off x="-740752" y="1189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002F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430" name="Google Shape;430;p53"/>
          <p:cNvSpPr/>
          <p:nvPr/>
        </p:nvSpPr>
        <p:spPr>
          <a:xfrm>
            <a:off x="-740677" y="15856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2344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431" name="Google Shape;431;p53"/>
          <p:cNvSpPr/>
          <p:nvPr/>
        </p:nvSpPr>
        <p:spPr>
          <a:xfrm>
            <a:off x="-740752" y="19820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74C0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432" name="Google Shape;432;p53"/>
          <p:cNvSpPr/>
          <p:nvPr/>
        </p:nvSpPr>
        <p:spPr>
          <a:xfrm>
            <a:off x="-740715" y="23784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F33"/>
              </a:solidFill>
            </a:endParaRPr>
          </a:p>
        </p:txBody>
      </p:sp>
      <p:sp>
        <p:nvSpPr>
          <p:cNvPr id="433" name="Google Shape;433;p53"/>
          <p:cNvSpPr/>
          <p:nvPr/>
        </p:nvSpPr>
        <p:spPr>
          <a:xfrm>
            <a:off x="-740640" y="27748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3E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sp>
        <p:nvSpPr>
          <p:cNvPr id="434" name="Google Shape;434;p53"/>
          <p:cNvSpPr/>
          <p:nvPr/>
        </p:nvSpPr>
        <p:spPr>
          <a:xfrm>
            <a:off x="-740715" y="3171200"/>
            <a:ext cx="349200" cy="349200"/>
          </a:xfrm>
          <a:prstGeom prst="roundRect">
            <a:avLst>
              <a:gd fmla="val 16667" name="adj"/>
            </a:avLst>
          </a:prstGeom>
          <a:solidFill>
            <a:srgbClr val="C6C6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D9BE"/>
              </a:solidFill>
            </a:endParaRPr>
          </a:p>
        </p:txBody>
      </p:sp>
      <p:pic>
        <p:nvPicPr>
          <p:cNvPr id="435" name="Google Shape;435;p53"/>
          <p:cNvPicPr preferRelativeResize="0"/>
          <p:nvPr/>
        </p:nvPicPr>
        <p:blipFill rotWithShape="1">
          <a:blip r:embed="rId3">
            <a:alphaModFix/>
          </a:blip>
          <a:srcRect b="0" l="0" r="88419" t="0"/>
          <a:stretch/>
        </p:blipFill>
        <p:spPr>
          <a:xfrm>
            <a:off x="0" y="0"/>
            <a:ext cx="7699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Google Shape;319;p34" id="436" name="Google Shape;436;p53"/>
          <p:cNvSpPr txBox="1"/>
          <p:nvPr/>
        </p:nvSpPr>
        <p:spPr>
          <a:xfrm>
            <a:off x="2683050" y="982825"/>
            <a:ext cx="7901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METODOLOGÍA </a:t>
            </a:r>
            <a:r>
              <a:rPr b="0" i="0" lang="es-ES" sz="2700" u="none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_</a:t>
            </a:r>
            <a:r>
              <a:rPr lang="es-ES" sz="2700">
                <a:solidFill>
                  <a:srgbClr val="C6C6C6"/>
                </a:solidFill>
                <a:latin typeface="Oswald Light"/>
                <a:ea typeface="Oswald Light"/>
                <a:cs typeface="Oswald Light"/>
                <a:sym typeface="Oswald Light"/>
              </a:rPr>
              <a:t> Herramientas</a:t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t/>
            </a:r>
            <a:endParaRPr sz="2700">
              <a:solidFill>
                <a:srgbClr val="C6C6C6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descr="Google Shape;320;p34" id="437" name="Google Shape;437;p53"/>
          <p:cNvCxnSpPr/>
          <p:nvPr/>
        </p:nvCxnSpPr>
        <p:spPr>
          <a:xfrm rot="10800000">
            <a:off x="769950" y="1175800"/>
            <a:ext cx="854100" cy="0"/>
          </a:xfrm>
          <a:prstGeom prst="straightConnector1">
            <a:avLst/>
          </a:prstGeom>
          <a:noFill/>
          <a:ln cap="flat" cmpd="sng" w="28575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Google Shape;321;p34" id="438" name="Google Shape;438;p53"/>
          <p:cNvSpPr/>
          <p:nvPr/>
        </p:nvSpPr>
        <p:spPr>
          <a:xfrm>
            <a:off x="1624050" y="1073338"/>
            <a:ext cx="204900" cy="204900"/>
          </a:xfrm>
          <a:prstGeom prst="ellipse">
            <a:avLst/>
          </a:prstGeom>
          <a:noFill/>
          <a:ln cap="flat" cmpd="sng" w="38100">
            <a:solidFill>
              <a:srgbClr val="33D9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54;p32" id="439" name="Google Shape;439;p53"/>
          <p:cNvSpPr/>
          <p:nvPr/>
        </p:nvSpPr>
        <p:spPr>
          <a:xfrm>
            <a:off x="1930211" y="892011"/>
            <a:ext cx="567600" cy="567600"/>
          </a:xfrm>
          <a:prstGeom prst="roundRect">
            <a:avLst>
              <a:gd fmla="val 3600" name="adj"/>
            </a:avLst>
          </a:prstGeom>
          <a:solidFill>
            <a:srgbClr val="107E8C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oogle Shape;269;p32" id="440" name="Google Shape;440;p53"/>
          <p:cNvSpPr txBox="1"/>
          <p:nvPr/>
        </p:nvSpPr>
        <p:spPr>
          <a:xfrm>
            <a:off x="1930199" y="875663"/>
            <a:ext cx="567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 2</a:t>
            </a:r>
            <a:r>
              <a:rPr b="0" i="0" lang="es-ES" sz="2700" u="none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.</a:t>
            </a:r>
            <a:endParaRPr/>
          </a:p>
        </p:txBody>
      </p:sp>
      <p:pic>
        <p:nvPicPr>
          <p:cNvPr descr="Google Shape;124;p27" id="441" name="Google Shape;44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9550" y="311150"/>
            <a:ext cx="1433513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3"/>
          <p:cNvPicPr preferRelativeResize="0"/>
          <p:nvPr/>
        </p:nvPicPr>
        <p:blipFill rotWithShape="1">
          <a:blip r:embed="rId5">
            <a:alphaModFix/>
          </a:blip>
          <a:srcRect b="33744" l="6573" r="14512" t="0"/>
          <a:stretch/>
        </p:blipFill>
        <p:spPr>
          <a:xfrm>
            <a:off x="5593025" y="2454125"/>
            <a:ext cx="1061098" cy="990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40361" y="3063825"/>
            <a:ext cx="1484815" cy="6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3364" y="5332525"/>
            <a:ext cx="1433524" cy="43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03362" y="3632161"/>
            <a:ext cx="1258358" cy="67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05297" y="3655650"/>
            <a:ext cx="2098076" cy="653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3"/>
          <p:cNvPicPr preferRelativeResize="0"/>
          <p:nvPr/>
        </p:nvPicPr>
        <p:blipFill rotWithShape="1">
          <a:blip r:embed="rId10">
            <a:alphaModFix/>
          </a:blip>
          <a:srcRect b="10176" l="11382" r="8796" t="0"/>
          <a:stretch/>
        </p:blipFill>
        <p:spPr>
          <a:xfrm>
            <a:off x="2346575" y="5426975"/>
            <a:ext cx="1674774" cy="9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3"/>
          <p:cNvPicPr preferRelativeResize="0"/>
          <p:nvPr/>
        </p:nvPicPr>
        <p:blipFill rotWithShape="1">
          <a:blip r:embed="rId11">
            <a:alphaModFix/>
          </a:blip>
          <a:srcRect b="34252" l="11816" r="0" t="11798"/>
          <a:stretch/>
        </p:blipFill>
        <p:spPr>
          <a:xfrm>
            <a:off x="952850" y="3151477"/>
            <a:ext cx="1859171" cy="6000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Google Shape;319;p34" id="449" name="Google Shape;449;p53"/>
          <p:cNvSpPr txBox="1"/>
          <p:nvPr/>
        </p:nvSpPr>
        <p:spPr>
          <a:xfrm>
            <a:off x="5884025" y="1634975"/>
            <a:ext cx="770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Base</a:t>
            </a:r>
            <a:endParaRPr/>
          </a:p>
        </p:txBody>
      </p:sp>
      <p:sp>
        <p:nvSpPr>
          <p:cNvPr descr="Google Shape;319;p34" id="450" name="Google Shape;450;p53"/>
          <p:cNvSpPr txBox="1"/>
          <p:nvPr/>
        </p:nvSpPr>
        <p:spPr>
          <a:xfrm>
            <a:off x="8135450" y="2312750"/>
            <a:ext cx="3470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D9BE"/>
              </a:buClr>
              <a:buSzPts val="2700"/>
              <a:buFont typeface="Oswald Medium"/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Limpieza y preprocesado </a:t>
            </a:r>
            <a:endParaRPr/>
          </a:p>
        </p:txBody>
      </p:sp>
      <p:pic>
        <p:nvPicPr>
          <p:cNvPr id="451" name="Google Shape;451;p53"/>
          <p:cNvPicPr preferRelativeResize="0"/>
          <p:nvPr/>
        </p:nvPicPr>
        <p:blipFill rotWithShape="1">
          <a:blip r:embed="rId12">
            <a:alphaModFix/>
          </a:blip>
          <a:srcRect b="26815" l="43487" r="4011" t="26815"/>
          <a:stretch/>
        </p:blipFill>
        <p:spPr>
          <a:xfrm>
            <a:off x="8316913" y="2975987"/>
            <a:ext cx="1674800" cy="73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3"/>
          <p:cNvPicPr preferRelativeResize="0"/>
          <p:nvPr/>
        </p:nvPicPr>
        <p:blipFill rotWithShape="1">
          <a:blip r:embed="rId13">
            <a:alphaModFix/>
          </a:blip>
          <a:srcRect b="18294" l="15915" r="12327" t="20867"/>
          <a:stretch/>
        </p:blipFill>
        <p:spPr>
          <a:xfrm>
            <a:off x="8965651" y="5223186"/>
            <a:ext cx="1674801" cy="779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3"/>
          <p:cNvPicPr preferRelativeResize="0"/>
          <p:nvPr/>
        </p:nvPicPr>
        <p:blipFill rotWithShape="1">
          <a:blip r:embed="rId14">
            <a:alphaModFix/>
          </a:blip>
          <a:srcRect b="10249" l="20795" r="15861" t="12399"/>
          <a:stretch/>
        </p:blipFill>
        <p:spPr>
          <a:xfrm>
            <a:off x="2741501" y="3239126"/>
            <a:ext cx="1484826" cy="1019938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3"/>
          <p:cNvSpPr txBox="1"/>
          <p:nvPr/>
        </p:nvSpPr>
        <p:spPr>
          <a:xfrm>
            <a:off x="1589708" y="2252838"/>
            <a:ext cx="1982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Red Neuronal</a:t>
            </a:r>
            <a:endParaRPr sz="2700">
              <a:solidFill>
                <a:srgbClr val="33D9BE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55" name="Google Shape;455;p53"/>
          <p:cNvSpPr txBox="1"/>
          <p:nvPr/>
        </p:nvSpPr>
        <p:spPr>
          <a:xfrm>
            <a:off x="3297267" y="4711225"/>
            <a:ext cx="106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  APP</a:t>
            </a:r>
            <a:endParaRPr/>
          </a:p>
        </p:txBody>
      </p:sp>
      <p:sp>
        <p:nvSpPr>
          <p:cNvPr id="456" name="Google Shape;456;p53"/>
          <p:cNvSpPr txBox="1"/>
          <p:nvPr/>
        </p:nvSpPr>
        <p:spPr>
          <a:xfrm>
            <a:off x="7813360" y="4732213"/>
            <a:ext cx="2432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>
                <a:solidFill>
                  <a:srgbClr val="33D9BE"/>
                </a:solidFill>
                <a:latin typeface="Oswald Medium"/>
                <a:ea typeface="Oswald Medium"/>
                <a:cs typeface="Oswald Medium"/>
                <a:sym typeface="Oswald Medium"/>
              </a:rPr>
              <a:t>  Visualización</a:t>
            </a:r>
            <a:endParaRPr/>
          </a:p>
        </p:txBody>
      </p:sp>
      <p:pic>
        <p:nvPicPr>
          <p:cNvPr id="457" name="Google Shape;457;p5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226323" y="5437351"/>
            <a:ext cx="967379" cy="98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443375" y="5861625"/>
            <a:ext cx="1433525" cy="509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286189" y="3645925"/>
            <a:ext cx="1674775" cy="66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418000" y="5861632"/>
            <a:ext cx="770101" cy="710018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3"/>
          <p:cNvSpPr/>
          <p:nvPr/>
        </p:nvSpPr>
        <p:spPr>
          <a:xfrm>
            <a:off x="8105300" y="2746850"/>
            <a:ext cx="3530400" cy="1764300"/>
          </a:xfrm>
          <a:prstGeom prst="rect">
            <a:avLst/>
          </a:prstGeom>
          <a:noFill/>
          <a:ln cap="flat" cmpd="sng" w="9525">
            <a:solidFill>
              <a:srgbClr val="6FBC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3"/>
          <p:cNvSpPr/>
          <p:nvPr/>
        </p:nvSpPr>
        <p:spPr>
          <a:xfrm>
            <a:off x="5049863" y="2074725"/>
            <a:ext cx="2392200" cy="2578500"/>
          </a:xfrm>
          <a:prstGeom prst="rect">
            <a:avLst/>
          </a:prstGeom>
          <a:noFill/>
          <a:ln cap="flat" cmpd="sng" w="9525">
            <a:solidFill>
              <a:srgbClr val="6FBC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3"/>
          <p:cNvSpPr txBox="1"/>
          <p:nvPr/>
        </p:nvSpPr>
        <p:spPr>
          <a:xfrm>
            <a:off x="5244358" y="253563"/>
            <a:ext cx="495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51435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rgbClr val="CCCCC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PREDICCIÓN DE LA CALIDAD DEL AIRE METODOLOGÍA</a:t>
            </a:r>
            <a:endParaRPr sz="1600">
              <a:solidFill>
                <a:srgbClr val="CCCCC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